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0058400" cy="7772400"/>
  <p:notesSz cx="6858000" cy="9144000"/>
  <p:embeddedFontLst>
    <p:embeddedFont>
      <p:font typeface="Century Gothic" panose="020B0502020202020204" pitchFamily="34" charset="0"/>
      <p:regular r:id="rId10"/>
      <p:bold r:id="rId11"/>
      <p:italic r:id="rId12"/>
      <p:boldItalic r:id="rId13"/>
    </p:embeddedFont>
    <p:embeddedFont>
      <p:font typeface="Gill Sans" panose="020B0604020202020204" charset="0"/>
      <p:regular r:id="rId14"/>
      <p:bold r:id="rId15"/>
    </p:embeddedFont>
    <p:embeddedFont>
      <p:font typeface="Mulish"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hjsal31JFkqrzNbokmFM4e8aDo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42292E-18B5-42A0-8A07-92E31A5074F6}">
  <a:tblStyle styleId="{D342292E-18B5-42A0-8A07-92E31A5074F6}" styleName="Table_0">
    <a:wholeTbl>
      <a:tcTxStyle b="off" i="off">
        <a:font>
          <a:latin typeface="Gill Sans MT"/>
          <a:ea typeface="Gill Sans MT"/>
          <a:cs typeface="Gill Sans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132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customschemas.google.com/relationships/presentationmetadata" Target="meta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1209675" y="685800"/>
            <a:ext cx="44386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bf606f3628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bf606f362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f606f3628_1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f606f362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bf606f3628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bf606f36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Layout Opt 1">
  <p:cSld name="Cover Layout Opt 1">
    <p:spTree>
      <p:nvGrpSpPr>
        <p:cNvPr id="1" name="Shape 8"/>
        <p:cNvGrpSpPr/>
        <p:nvPr/>
      </p:nvGrpSpPr>
      <p:grpSpPr>
        <a:xfrm>
          <a:off x="0" y="0"/>
          <a:ext cx="0" cy="0"/>
          <a:chOff x="0" y="0"/>
          <a:chExt cx="0" cy="0"/>
        </a:xfrm>
      </p:grpSpPr>
      <p:sp>
        <p:nvSpPr>
          <p:cNvPr id="9" name="Google Shape;9;p6"/>
          <p:cNvSpPr/>
          <p:nvPr/>
        </p:nvSpPr>
        <p:spPr>
          <a:xfrm>
            <a:off x="3346707" y="3886200"/>
            <a:ext cx="3374136" cy="3886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 name="Google Shape;10;p6"/>
          <p:cNvSpPr txBox="1">
            <a:spLocks noGrp="1"/>
          </p:cNvSpPr>
          <p:nvPr>
            <p:ph type="ctrTitle"/>
          </p:nvPr>
        </p:nvSpPr>
        <p:spPr>
          <a:xfrm>
            <a:off x="3575304" y="768096"/>
            <a:ext cx="2907792" cy="36576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accent1"/>
              </a:buClr>
              <a:buSzPts val="2000"/>
              <a:buFont typeface="Century Gothic"/>
              <a:buNone/>
              <a:defRPr sz="2000" b="1" i="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6"/>
          <p:cNvSpPr/>
          <p:nvPr/>
        </p:nvSpPr>
        <p:spPr>
          <a:xfrm>
            <a:off x="-9141" y="0"/>
            <a:ext cx="3355848" cy="388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cxnSp>
        <p:nvCxnSpPr>
          <p:cNvPr id="12" name="Google Shape;12;p6"/>
          <p:cNvCxnSpPr/>
          <p:nvPr/>
        </p:nvCxnSpPr>
        <p:spPr>
          <a:xfrm>
            <a:off x="391886" y="555171"/>
            <a:ext cx="914400" cy="0"/>
          </a:xfrm>
          <a:prstGeom prst="straightConnector1">
            <a:avLst/>
          </a:prstGeom>
          <a:noFill/>
          <a:ln w="60325" cap="rnd" cmpd="sng">
            <a:solidFill>
              <a:schemeClr val="lt1"/>
            </a:solidFill>
            <a:prstDash val="dot"/>
            <a:miter lim="800000"/>
            <a:headEnd type="none" w="sm" len="sm"/>
            <a:tailEnd type="none" w="sm" len="sm"/>
          </a:ln>
        </p:spPr>
      </p:cxnSp>
      <p:cxnSp>
        <p:nvCxnSpPr>
          <p:cNvPr id="13" name="Google Shape;13;p6"/>
          <p:cNvCxnSpPr/>
          <p:nvPr/>
        </p:nvCxnSpPr>
        <p:spPr>
          <a:xfrm>
            <a:off x="3639312" y="555171"/>
            <a:ext cx="914400" cy="0"/>
          </a:xfrm>
          <a:prstGeom prst="straightConnector1">
            <a:avLst/>
          </a:prstGeom>
          <a:noFill/>
          <a:ln w="60325" cap="rnd" cmpd="sng">
            <a:solidFill>
              <a:schemeClr val="dk2"/>
            </a:solidFill>
            <a:prstDash val="dot"/>
            <a:miter lim="800000"/>
            <a:headEnd type="none" w="sm" len="sm"/>
            <a:tailEnd type="none" w="sm" len="sm"/>
          </a:ln>
        </p:spPr>
      </p:cxnSp>
      <p:cxnSp>
        <p:nvCxnSpPr>
          <p:cNvPr id="14" name="Google Shape;14;p6"/>
          <p:cNvCxnSpPr/>
          <p:nvPr/>
        </p:nvCxnSpPr>
        <p:spPr>
          <a:xfrm>
            <a:off x="3639312" y="4310742"/>
            <a:ext cx="914400" cy="0"/>
          </a:xfrm>
          <a:prstGeom prst="straightConnector1">
            <a:avLst/>
          </a:prstGeom>
          <a:noFill/>
          <a:ln w="60325" cap="rnd" cmpd="sng">
            <a:solidFill>
              <a:schemeClr val="lt1"/>
            </a:solidFill>
            <a:prstDash val="dot"/>
            <a:miter lim="800000"/>
            <a:headEnd type="none" w="sm" len="sm"/>
            <a:tailEnd type="none" w="sm" len="sm"/>
          </a:ln>
        </p:spPr>
      </p:cxnSp>
      <p:sp>
        <p:nvSpPr>
          <p:cNvPr id="15" name="Google Shape;15;p6"/>
          <p:cNvSpPr txBox="1">
            <a:spLocks noGrp="1"/>
          </p:cNvSpPr>
          <p:nvPr>
            <p:ph type="body" idx="1"/>
          </p:nvPr>
        </p:nvSpPr>
        <p:spPr>
          <a:xfrm>
            <a:off x="3575304" y="4663440"/>
            <a:ext cx="2907792" cy="365760"/>
          </a:xfrm>
          <a:prstGeom prst="rect">
            <a:avLst/>
          </a:prstGeom>
          <a:noFill/>
          <a:ln>
            <a:noFill/>
          </a:ln>
        </p:spPr>
        <p:txBody>
          <a:bodyPr spcFirstLastPara="1" wrap="square" lIns="0" tIns="45700" rIns="0" bIns="45700" anchor="ctr" anchorCtr="0">
            <a:noAutofit/>
          </a:bodyPr>
          <a:lstStyle>
            <a:lvl1pPr marL="457200" lvl="0" indent="-228600" algn="l">
              <a:lnSpc>
                <a:spcPct val="150000"/>
              </a:lnSpc>
              <a:spcBef>
                <a:spcPts val="0"/>
              </a:spcBef>
              <a:spcAft>
                <a:spcPts val="0"/>
              </a:spcAft>
              <a:buClr>
                <a:schemeClr val="lt1"/>
              </a:buClr>
              <a:buSzPts val="2000"/>
              <a:buNone/>
              <a:defRPr sz="2000" b="1" i="0">
                <a:solidFill>
                  <a:schemeClr val="lt1"/>
                </a:solidFill>
                <a:latin typeface="Century Gothic"/>
                <a:ea typeface="Century Gothic"/>
                <a:cs typeface="Century Gothic"/>
                <a:sym typeface="Century Gothic"/>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16" name="Google Shape;16;p6"/>
          <p:cNvSpPr txBox="1">
            <a:spLocks noGrp="1"/>
          </p:cNvSpPr>
          <p:nvPr>
            <p:ph type="body" idx="2"/>
          </p:nvPr>
        </p:nvSpPr>
        <p:spPr>
          <a:xfrm>
            <a:off x="3575304" y="1133856"/>
            <a:ext cx="2898648" cy="2670048"/>
          </a:xfrm>
          <a:prstGeom prst="rect">
            <a:avLst/>
          </a:prstGeom>
          <a:noFill/>
          <a:ln>
            <a:noFill/>
          </a:ln>
        </p:spPr>
        <p:txBody>
          <a:bodyPr spcFirstLastPara="1" wrap="square" lIns="0" tIns="45700" rIns="0" bIns="45700" anchor="t" anchorCtr="0">
            <a:normAutofit/>
          </a:bodyPr>
          <a:lstStyle>
            <a:lvl1pPr marL="457200" lvl="0" indent="-228600" algn="l">
              <a:lnSpc>
                <a:spcPct val="150000"/>
              </a:lnSpc>
              <a:spcBef>
                <a:spcPts val="0"/>
              </a:spcBef>
              <a:spcAft>
                <a:spcPts val="0"/>
              </a:spcAft>
              <a:buClr>
                <a:srgbClr val="3F3F3F"/>
              </a:buClr>
              <a:buSzPts val="1100"/>
              <a:buNone/>
              <a:defRPr sz="1100" b="0"/>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17" name="Google Shape;17;p6"/>
          <p:cNvSpPr txBox="1">
            <a:spLocks noGrp="1"/>
          </p:cNvSpPr>
          <p:nvPr>
            <p:ph type="body" idx="3"/>
          </p:nvPr>
        </p:nvSpPr>
        <p:spPr>
          <a:xfrm>
            <a:off x="3584448" y="5065776"/>
            <a:ext cx="2898648" cy="1874520"/>
          </a:xfrm>
          <a:prstGeom prst="rect">
            <a:avLst/>
          </a:prstGeom>
          <a:noFill/>
          <a:ln>
            <a:noFill/>
          </a:ln>
        </p:spPr>
        <p:txBody>
          <a:bodyPr spcFirstLastPara="1" wrap="square" lIns="0" tIns="45700" rIns="0" bIns="45700" anchor="t" anchorCtr="0">
            <a:normAutofit/>
          </a:bodyPr>
          <a:lstStyle>
            <a:lvl1pPr marL="457200" lvl="0" indent="-228600" algn="l">
              <a:lnSpc>
                <a:spcPct val="150000"/>
              </a:lnSpc>
              <a:spcBef>
                <a:spcPts val="0"/>
              </a:spcBef>
              <a:spcAft>
                <a:spcPts val="0"/>
              </a:spcAft>
              <a:buClr>
                <a:schemeClr val="lt1"/>
              </a:buClr>
              <a:buSzPts val="1100"/>
              <a:buNone/>
              <a:defRPr sz="1100" b="0">
                <a:solidFill>
                  <a:schemeClr val="lt1"/>
                </a:solidFill>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18" name="Google Shape;18;p6"/>
          <p:cNvSpPr>
            <a:spLocks noGrp="1"/>
          </p:cNvSpPr>
          <p:nvPr>
            <p:ph type="pic" idx="4"/>
          </p:nvPr>
        </p:nvSpPr>
        <p:spPr>
          <a:xfrm>
            <a:off x="0" y="3886200"/>
            <a:ext cx="3337557" cy="3886200"/>
          </a:xfrm>
          <a:prstGeom prst="rect">
            <a:avLst/>
          </a:prstGeom>
          <a:noFill/>
          <a:ln>
            <a:noFill/>
          </a:ln>
        </p:spPr>
      </p:sp>
      <p:sp>
        <p:nvSpPr>
          <p:cNvPr id="19" name="Google Shape;19;p6"/>
          <p:cNvSpPr>
            <a:spLocks noGrp="1"/>
          </p:cNvSpPr>
          <p:nvPr>
            <p:ph type="pic" idx="5"/>
          </p:nvPr>
        </p:nvSpPr>
        <p:spPr>
          <a:xfrm>
            <a:off x="6720843" y="-1"/>
            <a:ext cx="3337557" cy="7772395"/>
          </a:xfrm>
          <a:prstGeom prst="rect">
            <a:avLst/>
          </a:prstGeom>
          <a:noFill/>
          <a:ln>
            <a:noFill/>
          </a:ln>
        </p:spPr>
      </p:sp>
      <p:sp>
        <p:nvSpPr>
          <p:cNvPr id="20" name="Google Shape;20;p6"/>
          <p:cNvSpPr>
            <a:spLocks noGrp="1"/>
          </p:cNvSpPr>
          <p:nvPr>
            <p:ph type="pic" idx="6"/>
          </p:nvPr>
        </p:nvSpPr>
        <p:spPr>
          <a:xfrm>
            <a:off x="7827264" y="3922776"/>
            <a:ext cx="1078992" cy="1078992"/>
          </a:xfrm>
          <a:prstGeom prst="ellipse">
            <a:avLst/>
          </a:prstGeom>
          <a:noFill/>
          <a:ln>
            <a:noFill/>
          </a:ln>
        </p:spPr>
      </p:sp>
      <p:sp>
        <p:nvSpPr>
          <p:cNvPr id="21" name="Google Shape;21;p6"/>
          <p:cNvSpPr txBox="1">
            <a:spLocks noGrp="1"/>
          </p:cNvSpPr>
          <p:nvPr>
            <p:ph type="body" idx="7"/>
          </p:nvPr>
        </p:nvSpPr>
        <p:spPr>
          <a:xfrm>
            <a:off x="250858" y="768350"/>
            <a:ext cx="2807208" cy="2670048"/>
          </a:xfrm>
          <a:prstGeom prst="rect">
            <a:avLst/>
          </a:prstGeom>
          <a:noFill/>
          <a:ln>
            <a:noFill/>
          </a:ln>
        </p:spPr>
        <p:txBody>
          <a:bodyPr spcFirstLastPara="1" wrap="square" lIns="91425" tIns="45700" rIns="91425" bIns="45700" anchor="t" anchorCtr="0">
            <a:normAutofit/>
          </a:bodyPr>
          <a:lstStyle>
            <a:lvl1pPr marL="457200" lvl="0" indent="-228600" algn="l">
              <a:lnSpc>
                <a:spcPct val="130000"/>
              </a:lnSpc>
              <a:spcBef>
                <a:spcPts val="0"/>
              </a:spcBef>
              <a:spcAft>
                <a:spcPts val="0"/>
              </a:spcAft>
              <a:buClr>
                <a:schemeClr val="lt1"/>
              </a:buClr>
              <a:buSzPts val="2000"/>
              <a:buFont typeface="Arial"/>
              <a:buNone/>
              <a:defRPr sz="2000" b="1" i="1">
                <a:solidFill>
                  <a:schemeClr val="lt1"/>
                </a:solidFill>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22" name="Google Shape;22;p6"/>
          <p:cNvSpPr txBox="1">
            <a:spLocks noGrp="1"/>
          </p:cNvSpPr>
          <p:nvPr>
            <p:ph type="body" idx="8"/>
          </p:nvPr>
        </p:nvSpPr>
        <p:spPr>
          <a:xfrm>
            <a:off x="6958013" y="5138420"/>
            <a:ext cx="2816225" cy="1554480"/>
          </a:xfrm>
          <a:prstGeom prst="rect">
            <a:avLst/>
          </a:prstGeom>
          <a:noFill/>
          <a:ln>
            <a:noFill/>
          </a:ln>
        </p:spPr>
        <p:txBody>
          <a:bodyPr spcFirstLastPara="1" wrap="square" lIns="91425" tIns="45700" rIns="91425" bIns="45700" anchor="t" anchorCtr="0">
            <a:noAutofit/>
          </a:bodyPr>
          <a:lstStyle>
            <a:lvl1pPr marL="457200" lvl="0" indent="-228600" algn="ctr">
              <a:lnSpc>
                <a:spcPct val="108333"/>
              </a:lnSpc>
              <a:spcBef>
                <a:spcPts val="0"/>
              </a:spcBef>
              <a:spcAft>
                <a:spcPts val="0"/>
              </a:spcAft>
              <a:buClr>
                <a:schemeClr val="lt1"/>
              </a:buClr>
              <a:buSzPts val="4800"/>
              <a:buFont typeface="Arial"/>
              <a:buNone/>
              <a:defRPr sz="4800" b="1" cap="none">
                <a:solidFill>
                  <a:schemeClr val="lt1"/>
                </a:solidFill>
                <a:latin typeface="Century Gothic"/>
                <a:ea typeface="Century Gothic"/>
                <a:cs typeface="Century Gothic"/>
                <a:sym typeface="Century Gothic"/>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23" name="Google Shape;23;p6"/>
          <p:cNvSpPr txBox="1">
            <a:spLocks noGrp="1"/>
          </p:cNvSpPr>
          <p:nvPr>
            <p:ph type="body" idx="9"/>
          </p:nvPr>
        </p:nvSpPr>
        <p:spPr>
          <a:xfrm>
            <a:off x="6958013" y="6923314"/>
            <a:ext cx="2816225" cy="609374"/>
          </a:xfrm>
          <a:prstGeom prst="rect">
            <a:avLst/>
          </a:prstGeom>
          <a:noFill/>
          <a:ln>
            <a:noFill/>
          </a:ln>
        </p:spPr>
        <p:txBody>
          <a:bodyPr spcFirstLastPara="1" wrap="square" lIns="91425" tIns="45700" rIns="91425" bIns="45700" anchor="t" anchorCtr="0">
            <a:noAutofit/>
          </a:bodyPr>
          <a:lstStyle>
            <a:lvl1pPr marL="457200" lvl="0" indent="-228600" algn="ctr">
              <a:lnSpc>
                <a:spcPct val="130000"/>
              </a:lnSpc>
              <a:spcBef>
                <a:spcPts val="1000"/>
              </a:spcBef>
              <a:spcAft>
                <a:spcPts val="0"/>
              </a:spcAft>
              <a:buClr>
                <a:schemeClr val="lt1"/>
              </a:buClr>
              <a:buSzPts val="1300"/>
              <a:buFont typeface="Arial"/>
              <a:buNone/>
              <a:defRPr sz="1300" cap="none">
                <a:solidFill>
                  <a:schemeClr val="lt1"/>
                </a:solidFill>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side Opt 1">
  <p:cSld name="Inside Opt 1">
    <p:spTree>
      <p:nvGrpSpPr>
        <p:cNvPr id="1" name="Shape 24"/>
        <p:cNvGrpSpPr/>
        <p:nvPr/>
      </p:nvGrpSpPr>
      <p:grpSpPr>
        <a:xfrm>
          <a:off x="0" y="0"/>
          <a:ext cx="0" cy="0"/>
          <a:chOff x="0" y="0"/>
          <a:chExt cx="0" cy="0"/>
        </a:xfrm>
      </p:grpSpPr>
      <p:sp>
        <p:nvSpPr>
          <p:cNvPr id="25" name="Google Shape;25;p7"/>
          <p:cNvSpPr/>
          <p:nvPr/>
        </p:nvSpPr>
        <p:spPr>
          <a:xfrm>
            <a:off x="0" y="3886194"/>
            <a:ext cx="3355848" cy="3886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6" name="Google Shape;26;p7"/>
          <p:cNvSpPr txBox="1">
            <a:spLocks noGrp="1"/>
          </p:cNvSpPr>
          <p:nvPr>
            <p:ph type="ctrTitle"/>
          </p:nvPr>
        </p:nvSpPr>
        <p:spPr>
          <a:xfrm>
            <a:off x="3575304" y="768096"/>
            <a:ext cx="6251448" cy="36576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2"/>
              </a:buClr>
              <a:buSzPts val="2000"/>
              <a:buFont typeface="Century Gothic"/>
              <a:buNone/>
              <a:defRPr sz="2000" b="1" i="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7" name="Google Shape;27;p7"/>
          <p:cNvCxnSpPr/>
          <p:nvPr/>
        </p:nvCxnSpPr>
        <p:spPr>
          <a:xfrm>
            <a:off x="3639312" y="555171"/>
            <a:ext cx="914400" cy="0"/>
          </a:xfrm>
          <a:prstGeom prst="straightConnector1">
            <a:avLst/>
          </a:prstGeom>
          <a:noFill/>
          <a:ln w="60325" cap="rnd" cmpd="sng">
            <a:solidFill>
              <a:schemeClr val="dk2"/>
            </a:solidFill>
            <a:prstDash val="dot"/>
            <a:miter lim="800000"/>
            <a:headEnd type="none" w="sm" len="sm"/>
            <a:tailEnd type="none" w="sm" len="sm"/>
          </a:ln>
        </p:spPr>
      </p:cxnSp>
      <p:cxnSp>
        <p:nvCxnSpPr>
          <p:cNvPr id="28" name="Google Shape;28;p7"/>
          <p:cNvCxnSpPr/>
          <p:nvPr/>
        </p:nvCxnSpPr>
        <p:spPr>
          <a:xfrm>
            <a:off x="292605" y="4310736"/>
            <a:ext cx="914400" cy="0"/>
          </a:xfrm>
          <a:prstGeom prst="straightConnector1">
            <a:avLst/>
          </a:prstGeom>
          <a:noFill/>
          <a:ln w="60325" cap="rnd" cmpd="sng">
            <a:solidFill>
              <a:schemeClr val="lt1"/>
            </a:solidFill>
            <a:prstDash val="dot"/>
            <a:miter lim="800000"/>
            <a:headEnd type="none" w="sm" len="sm"/>
            <a:tailEnd type="none" w="sm" len="sm"/>
          </a:ln>
        </p:spPr>
      </p:cxnSp>
      <p:sp>
        <p:nvSpPr>
          <p:cNvPr id="29" name="Google Shape;29;p7"/>
          <p:cNvSpPr txBox="1">
            <a:spLocks noGrp="1"/>
          </p:cNvSpPr>
          <p:nvPr>
            <p:ph type="body" idx="1"/>
          </p:nvPr>
        </p:nvSpPr>
        <p:spPr>
          <a:xfrm>
            <a:off x="3575304" y="1133856"/>
            <a:ext cx="3081528" cy="2496312"/>
          </a:xfrm>
          <a:prstGeom prst="rect">
            <a:avLst/>
          </a:prstGeom>
          <a:noFill/>
          <a:ln>
            <a:noFill/>
          </a:ln>
        </p:spPr>
        <p:txBody>
          <a:bodyPr spcFirstLastPara="1" wrap="square" lIns="0" tIns="45700" rIns="45700" bIns="45700" anchor="t" anchorCtr="0">
            <a:normAutofit/>
          </a:bodyPr>
          <a:lstStyle>
            <a:lvl1pPr marL="457200" lvl="0" indent="-228600" algn="l">
              <a:lnSpc>
                <a:spcPct val="150000"/>
              </a:lnSpc>
              <a:spcBef>
                <a:spcPts val="1000"/>
              </a:spcBef>
              <a:spcAft>
                <a:spcPts val="0"/>
              </a:spcAft>
              <a:buClr>
                <a:srgbClr val="3F3F3F"/>
              </a:buClr>
              <a:buSzPts val="1100"/>
              <a:buNone/>
              <a:defRPr sz="1100" b="0"/>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30" name="Google Shape;30;p7"/>
          <p:cNvSpPr txBox="1">
            <a:spLocks noGrp="1"/>
          </p:cNvSpPr>
          <p:nvPr>
            <p:ph type="body" idx="2"/>
          </p:nvPr>
        </p:nvSpPr>
        <p:spPr>
          <a:xfrm>
            <a:off x="6928104" y="1133856"/>
            <a:ext cx="2898648" cy="2496312"/>
          </a:xfrm>
          <a:prstGeom prst="rect">
            <a:avLst/>
          </a:prstGeom>
          <a:noFill/>
          <a:ln>
            <a:noFill/>
          </a:ln>
        </p:spPr>
        <p:txBody>
          <a:bodyPr spcFirstLastPara="1" wrap="square" lIns="45700" tIns="45700" rIns="45700" bIns="45700" anchor="t" anchorCtr="0">
            <a:normAutofit/>
          </a:bodyPr>
          <a:lstStyle>
            <a:lvl1pPr marL="457200" lvl="0" indent="-228600" algn="l">
              <a:lnSpc>
                <a:spcPct val="150000"/>
              </a:lnSpc>
              <a:spcBef>
                <a:spcPts val="1000"/>
              </a:spcBef>
              <a:spcAft>
                <a:spcPts val="0"/>
              </a:spcAft>
              <a:buClr>
                <a:schemeClr val="dk1"/>
              </a:buClr>
              <a:buSzPts val="1100"/>
              <a:buNone/>
              <a:defRPr sz="1100" b="0">
                <a:solidFill>
                  <a:schemeClr val="dk1"/>
                </a:solidFill>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31" name="Google Shape;31;p7"/>
          <p:cNvSpPr>
            <a:spLocks noGrp="1"/>
          </p:cNvSpPr>
          <p:nvPr>
            <p:ph type="pic" idx="3"/>
          </p:nvPr>
        </p:nvSpPr>
        <p:spPr>
          <a:xfrm>
            <a:off x="0" y="0"/>
            <a:ext cx="3337557" cy="3886200"/>
          </a:xfrm>
          <a:prstGeom prst="rect">
            <a:avLst/>
          </a:prstGeom>
          <a:noFill/>
          <a:ln>
            <a:noFill/>
          </a:ln>
        </p:spPr>
      </p:sp>
      <p:sp>
        <p:nvSpPr>
          <p:cNvPr id="32" name="Google Shape;32;p7"/>
          <p:cNvSpPr>
            <a:spLocks noGrp="1"/>
          </p:cNvSpPr>
          <p:nvPr>
            <p:ph type="pic" idx="4"/>
          </p:nvPr>
        </p:nvSpPr>
        <p:spPr>
          <a:xfrm>
            <a:off x="3337557" y="3886194"/>
            <a:ext cx="6720843" cy="3886200"/>
          </a:xfrm>
          <a:prstGeom prst="rect">
            <a:avLst/>
          </a:prstGeom>
          <a:noFill/>
          <a:ln>
            <a:noFill/>
          </a:ln>
        </p:spPr>
      </p:sp>
      <p:sp>
        <p:nvSpPr>
          <p:cNvPr id="33" name="Google Shape;33;p7"/>
          <p:cNvSpPr txBox="1">
            <a:spLocks noGrp="1"/>
          </p:cNvSpPr>
          <p:nvPr>
            <p:ph type="body" idx="5"/>
          </p:nvPr>
        </p:nvSpPr>
        <p:spPr>
          <a:xfrm>
            <a:off x="258645" y="4663440"/>
            <a:ext cx="2907792" cy="36576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Clr>
                <a:schemeClr val="lt1"/>
              </a:buClr>
              <a:buSzPts val="2000"/>
              <a:buNone/>
              <a:defRPr sz="2000" b="1">
                <a:solidFill>
                  <a:schemeClr val="lt1"/>
                </a:solidFill>
                <a:latin typeface="Century Gothic"/>
                <a:ea typeface="Century Gothic"/>
                <a:cs typeface="Century Gothic"/>
                <a:sym typeface="Century Gothic"/>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34" name="Google Shape;34;p7"/>
          <p:cNvSpPr txBox="1">
            <a:spLocks noGrp="1"/>
          </p:cNvSpPr>
          <p:nvPr>
            <p:ph type="body" idx="6"/>
          </p:nvPr>
        </p:nvSpPr>
        <p:spPr>
          <a:xfrm>
            <a:off x="258763" y="5065713"/>
            <a:ext cx="2898775" cy="2497137"/>
          </a:xfrm>
          <a:prstGeom prst="rect">
            <a:avLst/>
          </a:prstGeom>
          <a:noFill/>
          <a:ln>
            <a:noFill/>
          </a:ln>
        </p:spPr>
        <p:txBody>
          <a:bodyPr spcFirstLastPara="1" wrap="square" lIns="0" tIns="45700" rIns="0" bIns="45700" anchor="t" anchorCtr="0">
            <a:noAutofit/>
          </a:bodyPr>
          <a:lstStyle>
            <a:lvl1pPr marL="457200" lvl="0" indent="-228600" algn="l">
              <a:lnSpc>
                <a:spcPct val="150000"/>
              </a:lnSpc>
              <a:spcBef>
                <a:spcPts val="1000"/>
              </a:spcBef>
              <a:spcAft>
                <a:spcPts val="0"/>
              </a:spcAft>
              <a:buClr>
                <a:schemeClr val="lt1"/>
              </a:buClr>
              <a:buSzPts val="1100"/>
              <a:buFont typeface="Arial"/>
              <a:buNone/>
              <a:defRPr sz="1100">
                <a:solidFill>
                  <a:schemeClr val="lt1"/>
                </a:solidFill>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Layout Opt 2">
  <p:cSld name="Cover Layout Opt 2">
    <p:spTree>
      <p:nvGrpSpPr>
        <p:cNvPr id="1" name="Shape 35"/>
        <p:cNvGrpSpPr/>
        <p:nvPr/>
      </p:nvGrpSpPr>
      <p:grpSpPr>
        <a:xfrm>
          <a:off x="0" y="0"/>
          <a:ext cx="0" cy="0"/>
          <a:chOff x="0" y="0"/>
          <a:chExt cx="0" cy="0"/>
        </a:xfrm>
      </p:grpSpPr>
      <p:sp>
        <p:nvSpPr>
          <p:cNvPr id="36" name="Google Shape;36;p8"/>
          <p:cNvSpPr/>
          <p:nvPr/>
        </p:nvSpPr>
        <p:spPr>
          <a:xfrm>
            <a:off x="0" y="3886200"/>
            <a:ext cx="3355848" cy="3886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37" name="Google Shape;37;p8"/>
          <p:cNvSpPr txBox="1">
            <a:spLocks noGrp="1"/>
          </p:cNvSpPr>
          <p:nvPr>
            <p:ph type="ctrTitle"/>
          </p:nvPr>
        </p:nvSpPr>
        <p:spPr>
          <a:xfrm>
            <a:off x="3575304" y="768096"/>
            <a:ext cx="2907792" cy="36576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2"/>
              </a:buClr>
              <a:buSzPts val="2000"/>
              <a:buFont typeface="Century Gothic"/>
              <a:buNone/>
              <a:defRPr sz="2000" b="1" i="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8" name="Google Shape;38;p8"/>
          <p:cNvCxnSpPr/>
          <p:nvPr/>
        </p:nvCxnSpPr>
        <p:spPr>
          <a:xfrm>
            <a:off x="3639312" y="555171"/>
            <a:ext cx="914400" cy="0"/>
          </a:xfrm>
          <a:prstGeom prst="straightConnector1">
            <a:avLst/>
          </a:prstGeom>
          <a:noFill/>
          <a:ln w="60325" cap="rnd" cmpd="sng">
            <a:solidFill>
              <a:schemeClr val="dk2"/>
            </a:solidFill>
            <a:prstDash val="dot"/>
            <a:miter lim="800000"/>
            <a:headEnd type="none" w="sm" len="sm"/>
            <a:tailEnd type="none" w="sm" len="sm"/>
          </a:ln>
        </p:spPr>
      </p:cxnSp>
      <p:cxnSp>
        <p:nvCxnSpPr>
          <p:cNvPr id="39" name="Google Shape;39;p8"/>
          <p:cNvCxnSpPr/>
          <p:nvPr/>
        </p:nvCxnSpPr>
        <p:spPr>
          <a:xfrm>
            <a:off x="292605" y="4310736"/>
            <a:ext cx="914400" cy="0"/>
          </a:xfrm>
          <a:prstGeom prst="straightConnector1">
            <a:avLst/>
          </a:prstGeom>
          <a:noFill/>
          <a:ln w="60325" cap="rnd" cmpd="sng">
            <a:solidFill>
              <a:schemeClr val="lt1"/>
            </a:solidFill>
            <a:prstDash val="dot"/>
            <a:miter lim="800000"/>
            <a:headEnd type="none" w="sm" len="sm"/>
            <a:tailEnd type="none" w="sm" len="sm"/>
          </a:ln>
        </p:spPr>
      </p:cxnSp>
      <p:sp>
        <p:nvSpPr>
          <p:cNvPr id="40" name="Google Shape;40;p8"/>
          <p:cNvSpPr txBox="1">
            <a:spLocks noGrp="1"/>
          </p:cNvSpPr>
          <p:nvPr>
            <p:ph type="body" idx="1"/>
          </p:nvPr>
        </p:nvSpPr>
        <p:spPr>
          <a:xfrm>
            <a:off x="3575304" y="1133856"/>
            <a:ext cx="2898648" cy="2670048"/>
          </a:xfrm>
          <a:prstGeom prst="rect">
            <a:avLst/>
          </a:prstGeom>
          <a:noFill/>
          <a:ln>
            <a:noFill/>
          </a:ln>
        </p:spPr>
        <p:txBody>
          <a:bodyPr spcFirstLastPara="1" wrap="square" lIns="0" tIns="45700" rIns="0" bIns="45700" anchor="t" anchorCtr="0">
            <a:normAutofit/>
          </a:bodyPr>
          <a:lstStyle>
            <a:lvl1pPr marL="457200" lvl="0" indent="-228600" algn="l">
              <a:lnSpc>
                <a:spcPct val="150000"/>
              </a:lnSpc>
              <a:spcBef>
                <a:spcPts val="0"/>
              </a:spcBef>
              <a:spcAft>
                <a:spcPts val="0"/>
              </a:spcAft>
              <a:buClr>
                <a:srgbClr val="3F3F3F"/>
              </a:buClr>
              <a:buSzPts val="1100"/>
              <a:buNone/>
              <a:defRPr sz="1100" b="0"/>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41" name="Google Shape;41;p8"/>
          <p:cNvSpPr txBox="1">
            <a:spLocks noGrp="1"/>
          </p:cNvSpPr>
          <p:nvPr>
            <p:ph type="body" idx="2"/>
          </p:nvPr>
        </p:nvSpPr>
        <p:spPr>
          <a:xfrm>
            <a:off x="3584448" y="5065776"/>
            <a:ext cx="2898648" cy="1874520"/>
          </a:xfrm>
          <a:prstGeom prst="rect">
            <a:avLst/>
          </a:prstGeom>
          <a:noFill/>
          <a:ln>
            <a:noFill/>
          </a:ln>
        </p:spPr>
        <p:txBody>
          <a:bodyPr spcFirstLastPara="1" wrap="square" lIns="0" tIns="45700" rIns="0" bIns="45700" anchor="t" anchorCtr="0">
            <a:normAutofit/>
          </a:bodyPr>
          <a:lstStyle>
            <a:lvl1pPr marL="457200" lvl="0" indent="-228600" algn="l">
              <a:lnSpc>
                <a:spcPct val="150000"/>
              </a:lnSpc>
              <a:spcBef>
                <a:spcPts val="0"/>
              </a:spcBef>
              <a:spcAft>
                <a:spcPts val="0"/>
              </a:spcAft>
              <a:buClr>
                <a:schemeClr val="dk1"/>
              </a:buClr>
              <a:buSzPts val="1100"/>
              <a:buNone/>
              <a:defRPr sz="1100" b="0">
                <a:solidFill>
                  <a:schemeClr val="dk1"/>
                </a:solidFill>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42" name="Google Shape;42;p8"/>
          <p:cNvSpPr>
            <a:spLocks noGrp="1"/>
          </p:cNvSpPr>
          <p:nvPr>
            <p:ph type="pic" idx="3"/>
          </p:nvPr>
        </p:nvSpPr>
        <p:spPr>
          <a:xfrm>
            <a:off x="0" y="0"/>
            <a:ext cx="3355848" cy="3886200"/>
          </a:xfrm>
          <a:prstGeom prst="rect">
            <a:avLst/>
          </a:prstGeom>
          <a:noFill/>
          <a:ln>
            <a:noFill/>
          </a:ln>
        </p:spPr>
      </p:sp>
      <p:sp>
        <p:nvSpPr>
          <p:cNvPr id="43" name="Google Shape;43;p8"/>
          <p:cNvSpPr>
            <a:spLocks noGrp="1"/>
          </p:cNvSpPr>
          <p:nvPr>
            <p:ph type="pic" idx="4"/>
          </p:nvPr>
        </p:nvSpPr>
        <p:spPr>
          <a:xfrm>
            <a:off x="6720843" y="-1"/>
            <a:ext cx="3337557" cy="7772395"/>
          </a:xfrm>
          <a:prstGeom prst="rect">
            <a:avLst/>
          </a:prstGeom>
          <a:noFill/>
          <a:ln>
            <a:noFill/>
          </a:ln>
        </p:spPr>
      </p:sp>
      <p:cxnSp>
        <p:nvCxnSpPr>
          <p:cNvPr id="44" name="Google Shape;44;p8"/>
          <p:cNvCxnSpPr/>
          <p:nvPr/>
        </p:nvCxnSpPr>
        <p:spPr>
          <a:xfrm>
            <a:off x="3639312" y="4310736"/>
            <a:ext cx="914400" cy="0"/>
          </a:xfrm>
          <a:prstGeom prst="straightConnector1">
            <a:avLst/>
          </a:prstGeom>
          <a:noFill/>
          <a:ln w="60325" cap="rnd" cmpd="sng">
            <a:solidFill>
              <a:schemeClr val="dk2"/>
            </a:solidFill>
            <a:prstDash val="dot"/>
            <a:miter lim="800000"/>
            <a:headEnd type="none" w="sm" len="sm"/>
            <a:tailEnd type="none" w="sm" len="sm"/>
          </a:ln>
        </p:spPr>
      </p:cxnSp>
      <p:sp>
        <p:nvSpPr>
          <p:cNvPr id="45" name="Google Shape;45;p8"/>
          <p:cNvSpPr txBox="1">
            <a:spLocks noGrp="1"/>
          </p:cNvSpPr>
          <p:nvPr>
            <p:ph type="body" idx="5"/>
          </p:nvPr>
        </p:nvSpPr>
        <p:spPr>
          <a:xfrm>
            <a:off x="250858" y="4809744"/>
            <a:ext cx="2807208" cy="267004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2400"/>
              <a:buFont typeface="Arial"/>
              <a:buNone/>
              <a:defRPr sz="2400" b="1" i="0" cap="none">
                <a:solidFill>
                  <a:schemeClr val="lt1"/>
                </a:solidFill>
                <a:latin typeface="Century Gothic"/>
                <a:ea typeface="Century Gothic"/>
                <a:cs typeface="Century Gothic"/>
                <a:sym typeface="Century Gothic"/>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46" name="Google Shape;46;p8"/>
          <p:cNvSpPr txBox="1">
            <a:spLocks noGrp="1"/>
          </p:cNvSpPr>
          <p:nvPr>
            <p:ph type="body" idx="6"/>
          </p:nvPr>
        </p:nvSpPr>
        <p:spPr>
          <a:xfrm>
            <a:off x="6931152" y="5029200"/>
            <a:ext cx="2825496" cy="12893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4000"/>
              <a:buFont typeface="Arial"/>
              <a:buNone/>
              <a:defRPr sz="4000" b="1" cap="none">
                <a:solidFill>
                  <a:schemeClr val="lt1"/>
                </a:solidFill>
                <a:latin typeface="Century Gothic"/>
                <a:ea typeface="Century Gothic"/>
                <a:cs typeface="Century Gothic"/>
                <a:sym typeface="Century Gothic"/>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47" name="Google Shape;47;p8"/>
          <p:cNvSpPr txBox="1">
            <a:spLocks noGrp="1"/>
          </p:cNvSpPr>
          <p:nvPr>
            <p:ph type="body" idx="7"/>
          </p:nvPr>
        </p:nvSpPr>
        <p:spPr>
          <a:xfrm>
            <a:off x="6931152" y="6757416"/>
            <a:ext cx="2825496" cy="429768"/>
          </a:xfrm>
          <a:prstGeom prst="rect">
            <a:avLst/>
          </a:prstGeom>
          <a:noFill/>
          <a:ln>
            <a:noFill/>
          </a:ln>
        </p:spPr>
        <p:txBody>
          <a:bodyPr spcFirstLastPara="1" wrap="square" lIns="91425" tIns="45700" rIns="91425" bIns="45700" anchor="t" anchorCtr="0">
            <a:noAutofit/>
          </a:bodyPr>
          <a:lstStyle>
            <a:lvl1pPr marL="457200" lvl="0" indent="-228600" algn="ctr">
              <a:lnSpc>
                <a:spcPct val="110000"/>
              </a:lnSpc>
              <a:spcBef>
                <a:spcPts val="1000"/>
              </a:spcBef>
              <a:spcAft>
                <a:spcPts val="0"/>
              </a:spcAft>
              <a:buClr>
                <a:schemeClr val="lt1"/>
              </a:buClr>
              <a:buSzPts val="1400"/>
              <a:buFont typeface="Arial"/>
              <a:buNone/>
              <a:defRPr sz="1400" cap="none">
                <a:solidFill>
                  <a:schemeClr val="lt1"/>
                </a:solidFill>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48" name="Google Shape;48;p8"/>
          <p:cNvSpPr txBox="1">
            <a:spLocks noGrp="1"/>
          </p:cNvSpPr>
          <p:nvPr>
            <p:ph type="body" idx="8"/>
          </p:nvPr>
        </p:nvSpPr>
        <p:spPr>
          <a:xfrm>
            <a:off x="3575304" y="4663440"/>
            <a:ext cx="2907792" cy="365760"/>
          </a:xfrm>
          <a:prstGeom prst="rect">
            <a:avLst/>
          </a:prstGeom>
          <a:noFill/>
          <a:ln>
            <a:noFill/>
          </a:ln>
        </p:spPr>
        <p:txBody>
          <a:bodyPr spcFirstLastPara="1" wrap="square" lIns="0" tIns="45700" rIns="0" bIns="45700" anchor="ctr" anchorCtr="0">
            <a:noAutofit/>
          </a:bodyPr>
          <a:lstStyle>
            <a:lvl1pPr marL="457200" lvl="0" indent="-228600" algn="l">
              <a:lnSpc>
                <a:spcPct val="150000"/>
              </a:lnSpc>
              <a:spcBef>
                <a:spcPts val="0"/>
              </a:spcBef>
              <a:spcAft>
                <a:spcPts val="0"/>
              </a:spcAft>
              <a:buClr>
                <a:schemeClr val="dk2"/>
              </a:buClr>
              <a:buSzPts val="2000"/>
              <a:buNone/>
              <a:defRPr sz="2000" b="1" i="0" cap="none">
                <a:solidFill>
                  <a:schemeClr val="dk2"/>
                </a:solidFill>
                <a:latin typeface="Century Gothic"/>
                <a:ea typeface="Century Gothic"/>
                <a:cs typeface="Century Gothic"/>
                <a:sym typeface="Century Gothic"/>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side Opt 2">
  <p:cSld name="Inside Opt 2">
    <p:spTree>
      <p:nvGrpSpPr>
        <p:cNvPr id="1" name="Shape 49"/>
        <p:cNvGrpSpPr/>
        <p:nvPr/>
      </p:nvGrpSpPr>
      <p:grpSpPr>
        <a:xfrm>
          <a:off x="0" y="0"/>
          <a:ext cx="0" cy="0"/>
          <a:chOff x="0" y="0"/>
          <a:chExt cx="0" cy="0"/>
        </a:xfrm>
      </p:grpSpPr>
      <p:sp>
        <p:nvSpPr>
          <p:cNvPr id="50" name="Google Shape;50;p9"/>
          <p:cNvSpPr/>
          <p:nvPr/>
        </p:nvSpPr>
        <p:spPr>
          <a:xfrm>
            <a:off x="-9141" y="0"/>
            <a:ext cx="3355848" cy="388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cxnSp>
        <p:nvCxnSpPr>
          <p:cNvPr id="51" name="Google Shape;51;p9"/>
          <p:cNvCxnSpPr/>
          <p:nvPr/>
        </p:nvCxnSpPr>
        <p:spPr>
          <a:xfrm>
            <a:off x="391886" y="555171"/>
            <a:ext cx="914400" cy="0"/>
          </a:xfrm>
          <a:prstGeom prst="straightConnector1">
            <a:avLst/>
          </a:prstGeom>
          <a:noFill/>
          <a:ln w="60325" cap="rnd" cmpd="sng">
            <a:solidFill>
              <a:schemeClr val="lt1"/>
            </a:solidFill>
            <a:prstDash val="dot"/>
            <a:miter lim="800000"/>
            <a:headEnd type="none" w="sm" len="sm"/>
            <a:tailEnd type="none" w="sm" len="sm"/>
          </a:ln>
        </p:spPr>
      </p:cxnSp>
      <p:cxnSp>
        <p:nvCxnSpPr>
          <p:cNvPr id="52" name="Google Shape;52;p9"/>
          <p:cNvCxnSpPr/>
          <p:nvPr/>
        </p:nvCxnSpPr>
        <p:spPr>
          <a:xfrm>
            <a:off x="3639312" y="4310742"/>
            <a:ext cx="914400" cy="0"/>
          </a:xfrm>
          <a:prstGeom prst="straightConnector1">
            <a:avLst/>
          </a:prstGeom>
          <a:noFill/>
          <a:ln w="60325" cap="rnd" cmpd="sng">
            <a:solidFill>
              <a:schemeClr val="dk2"/>
            </a:solidFill>
            <a:prstDash val="dot"/>
            <a:miter lim="800000"/>
            <a:headEnd type="none" w="sm" len="sm"/>
            <a:tailEnd type="none" w="sm" len="sm"/>
          </a:ln>
        </p:spPr>
      </p:cxnSp>
      <p:sp>
        <p:nvSpPr>
          <p:cNvPr id="53" name="Google Shape;53;p9"/>
          <p:cNvSpPr>
            <a:spLocks noGrp="1"/>
          </p:cNvSpPr>
          <p:nvPr>
            <p:ph type="pic" idx="2"/>
          </p:nvPr>
        </p:nvSpPr>
        <p:spPr>
          <a:xfrm>
            <a:off x="0" y="3886200"/>
            <a:ext cx="3337557" cy="3886200"/>
          </a:xfrm>
          <a:prstGeom prst="rect">
            <a:avLst/>
          </a:prstGeom>
          <a:noFill/>
          <a:ln>
            <a:noFill/>
          </a:ln>
        </p:spPr>
      </p:sp>
      <p:sp>
        <p:nvSpPr>
          <p:cNvPr id="54" name="Google Shape;54;p9"/>
          <p:cNvSpPr>
            <a:spLocks noGrp="1"/>
          </p:cNvSpPr>
          <p:nvPr>
            <p:ph type="pic" idx="3"/>
          </p:nvPr>
        </p:nvSpPr>
        <p:spPr>
          <a:xfrm>
            <a:off x="3337557" y="0"/>
            <a:ext cx="6720844" cy="3886200"/>
          </a:xfrm>
          <a:prstGeom prst="rect">
            <a:avLst/>
          </a:prstGeom>
          <a:noFill/>
          <a:ln>
            <a:noFill/>
          </a:ln>
        </p:spPr>
      </p:sp>
      <p:sp>
        <p:nvSpPr>
          <p:cNvPr id="55" name="Google Shape;55;p9"/>
          <p:cNvSpPr txBox="1">
            <a:spLocks noGrp="1"/>
          </p:cNvSpPr>
          <p:nvPr>
            <p:ph type="body" idx="1"/>
          </p:nvPr>
        </p:nvSpPr>
        <p:spPr>
          <a:xfrm>
            <a:off x="3575304" y="5020056"/>
            <a:ext cx="2898648" cy="2496312"/>
          </a:xfrm>
          <a:prstGeom prst="rect">
            <a:avLst/>
          </a:prstGeom>
          <a:noFill/>
          <a:ln>
            <a:noFill/>
          </a:ln>
        </p:spPr>
        <p:txBody>
          <a:bodyPr spcFirstLastPara="1" wrap="square" lIns="0" tIns="45700" rIns="45700" bIns="45700" anchor="t" anchorCtr="0">
            <a:normAutofit/>
          </a:bodyPr>
          <a:lstStyle>
            <a:lvl1pPr marL="457200" lvl="0" indent="-228600" algn="l">
              <a:lnSpc>
                <a:spcPct val="150000"/>
              </a:lnSpc>
              <a:spcBef>
                <a:spcPts val="0"/>
              </a:spcBef>
              <a:spcAft>
                <a:spcPts val="0"/>
              </a:spcAft>
              <a:buClr>
                <a:srgbClr val="3F3F3F"/>
              </a:buClr>
              <a:buSzPts val="1100"/>
              <a:buNone/>
              <a:defRPr sz="1100" b="0"/>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56" name="Google Shape;56;p9"/>
          <p:cNvSpPr txBox="1">
            <a:spLocks noGrp="1"/>
          </p:cNvSpPr>
          <p:nvPr>
            <p:ph type="body" idx="4"/>
          </p:nvPr>
        </p:nvSpPr>
        <p:spPr>
          <a:xfrm>
            <a:off x="6928104" y="5020056"/>
            <a:ext cx="2898648" cy="2496312"/>
          </a:xfrm>
          <a:prstGeom prst="rect">
            <a:avLst/>
          </a:prstGeom>
          <a:noFill/>
          <a:ln>
            <a:noFill/>
          </a:ln>
        </p:spPr>
        <p:txBody>
          <a:bodyPr spcFirstLastPara="1" wrap="square" lIns="0" tIns="45700" rIns="45700" bIns="45700" anchor="t" anchorCtr="0">
            <a:normAutofit/>
          </a:bodyPr>
          <a:lstStyle>
            <a:lvl1pPr marL="457200" lvl="0" indent="-228600" algn="l">
              <a:lnSpc>
                <a:spcPct val="150000"/>
              </a:lnSpc>
              <a:spcBef>
                <a:spcPts val="0"/>
              </a:spcBef>
              <a:spcAft>
                <a:spcPts val="0"/>
              </a:spcAft>
              <a:buClr>
                <a:schemeClr val="dk1"/>
              </a:buClr>
              <a:buSzPts val="1100"/>
              <a:buNone/>
              <a:defRPr sz="1100" b="0">
                <a:solidFill>
                  <a:schemeClr val="dk1"/>
                </a:solidFill>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57" name="Google Shape;57;p9"/>
          <p:cNvSpPr txBox="1">
            <a:spLocks noGrp="1"/>
          </p:cNvSpPr>
          <p:nvPr>
            <p:ph type="title"/>
          </p:nvPr>
        </p:nvSpPr>
        <p:spPr>
          <a:xfrm>
            <a:off x="228600" y="786385"/>
            <a:ext cx="2944368" cy="67665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000"/>
              <a:buFont typeface="Century Gothic"/>
              <a:buNone/>
              <a:defRPr sz="20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9"/>
          <p:cNvSpPr txBox="1">
            <a:spLocks noGrp="1"/>
          </p:cNvSpPr>
          <p:nvPr>
            <p:ph type="body" idx="5"/>
          </p:nvPr>
        </p:nvSpPr>
        <p:spPr>
          <a:xfrm>
            <a:off x="228600" y="1566863"/>
            <a:ext cx="2944813" cy="2124075"/>
          </a:xfrm>
          <a:prstGeom prst="rect">
            <a:avLst/>
          </a:prstGeom>
          <a:noFill/>
          <a:ln>
            <a:noFill/>
          </a:ln>
        </p:spPr>
        <p:txBody>
          <a:bodyPr spcFirstLastPara="1" wrap="square" lIns="91425" tIns="45700" rIns="91425" bIns="45700" anchor="t" anchorCtr="0">
            <a:noAutofit/>
          </a:bodyPr>
          <a:lstStyle>
            <a:lvl1pPr marL="457200" lvl="0" indent="-298450" algn="l">
              <a:lnSpc>
                <a:spcPct val="163636"/>
              </a:lnSpc>
              <a:spcBef>
                <a:spcPts val="1000"/>
              </a:spcBef>
              <a:spcAft>
                <a:spcPts val="0"/>
              </a:spcAft>
              <a:buClr>
                <a:schemeClr val="lt1"/>
              </a:buClr>
              <a:buSzPts val="1100"/>
              <a:buChar char="•"/>
              <a:defRPr sz="1100">
                <a:solidFill>
                  <a:schemeClr val="lt1"/>
                </a:solidFill>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
        <p:nvSpPr>
          <p:cNvPr id="59" name="Google Shape;59;p9"/>
          <p:cNvSpPr txBox="1">
            <a:spLocks noGrp="1"/>
          </p:cNvSpPr>
          <p:nvPr>
            <p:ph type="body" idx="6"/>
          </p:nvPr>
        </p:nvSpPr>
        <p:spPr>
          <a:xfrm>
            <a:off x="3575050" y="4572000"/>
            <a:ext cx="6251575" cy="447675"/>
          </a:xfrm>
          <a:prstGeom prst="rect">
            <a:avLst/>
          </a:prstGeom>
          <a:noFill/>
          <a:ln>
            <a:noFill/>
          </a:ln>
        </p:spPr>
        <p:txBody>
          <a:bodyPr spcFirstLastPara="1" wrap="square" lIns="0" tIns="45700" rIns="91425" bIns="45700" anchor="ctr" anchorCtr="0">
            <a:noAutofit/>
          </a:bodyPr>
          <a:lstStyle>
            <a:lvl1pPr marL="457200" lvl="0" indent="-228600" algn="l">
              <a:lnSpc>
                <a:spcPct val="100000"/>
              </a:lnSpc>
              <a:spcBef>
                <a:spcPts val="0"/>
              </a:spcBef>
              <a:spcAft>
                <a:spcPts val="0"/>
              </a:spcAft>
              <a:buClr>
                <a:schemeClr val="dk2"/>
              </a:buClr>
              <a:buSzPts val="2000"/>
              <a:buFont typeface="Arial"/>
              <a:buNone/>
              <a:defRPr sz="2000" b="1" cap="none">
                <a:solidFill>
                  <a:schemeClr val="dk2"/>
                </a:solidFill>
                <a:latin typeface="Century Gothic"/>
                <a:ea typeface="Century Gothic"/>
                <a:cs typeface="Century Gothic"/>
                <a:sym typeface="Century Gothic"/>
              </a:defRPr>
            </a:lvl1pPr>
            <a:lvl2pPr marL="914400" lvl="1" indent="-342900" algn="l">
              <a:lnSpc>
                <a:spcPct val="150000"/>
              </a:lnSpc>
              <a:spcBef>
                <a:spcPts val="0"/>
              </a:spcBef>
              <a:spcAft>
                <a:spcPts val="0"/>
              </a:spcAft>
              <a:buClr>
                <a:srgbClr val="3F3F3F"/>
              </a:buClr>
              <a:buSzPts val="1800"/>
              <a:buChar char="•"/>
              <a:defRPr/>
            </a:lvl2pPr>
            <a:lvl3pPr marL="1371600" lvl="2" indent="-342900" algn="l">
              <a:lnSpc>
                <a:spcPct val="150000"/>
              </a:lnSpc>
              <a:spcBef>
                <a:spcPts val="0"/>
              </a:spcBef>
              <a:spcAft>
                <a:spcPts val="0"/>
              </a:spcAft>
              <a:buClr>
                <a:srgbClr val="3F3F3F"/>
              </a:buClr>
              <a:buSzPts val="1800"/>
              <a:buChar char="•"/>
              <a:defRPr/>
            </a:lvl3pPr>
            <a:lvl4pPr marL="1828800" lvl="3" indent="-342900" algn="l">
              <a:lnSpc>
                <a:spcPct val="150000"/>
              </a:lnSpc>
              <a:spcBef>
                <a:spcPts val="0"/>
              </a:spcBef>
              <a:spcAft>
                <a:spcPts val="0"/>
              </a:spcAft>
              <a:buClr>
                <a:srgbClr val="3F3F3F"/>
              </a:buClr>
              <a:buSzPts val="1800"/>
              <a:buChar char="•"/>
              <a:defRPr/>
            </a:lvl4pPr>
            <a:lvl5pPr marL="2286000" lvl="4" indent="-342900" algn="l">
              <a:lnSpc>
                <a:spcPct val="150000"/>
              </a:lnSpc>
              <a:spcBef>
                <a:spcPts val="0"/>
              </a:spcBef>
              <a:spcAft>
                <a:spcPts val="0"/>
              </a:spcAft>
              <a:buClr>
                <a:srgbClr val="3F3F3F"/>
              </a:buClr>
              <a:buSzPts val="1800"/>
              <a:buChar char="•"/>
              <a:defRPr/>
            </a:lvl5pPr>
            <a:lvl6pPr marL="2743200" lvl="5" indent="-342900" algn="l">
              <a:lnSpc>
                <a:spcPct val="90000"/>
              </a:lnSpc>
              <a:spcBef>
                <a:spcPts val="246"/>
              </a:spcBef>
              <a:spcAft>
                <a:spcPts val="0"/>
              </a:spcAft>
              <a:buClr>
                <a:schemeClr val="dk1"/>
              </a:buClr>
              <a:buSzPts val="1800"/>
              <a:buChar char="•"/>
              <a:defRPr/>
            </a:lvl6pPr>
            <a:lvl7pPr marL="3200400" lvl="6" indent="-342900" algn="l">
              <a:lnSpc>
                <a:spcPct val="90000"/>
              </a:lnSpc>
              <a:spcBef>
                <a:spcPts val="246"/>
              </a:spcBef>
              <a:spcAft>
                <a:spcPts val="0"/>
              </a:spcAft>
              <a:buClr>
                <a:schemeClr val="dk1"/>
              </a:buClr>
              <a:buSzPts val="1800"/>
              <a:buChar char="•"/>
              <a:defRPr/>
            </a:lvl7pPr>
            <a:lvl8pPr marL="3657600" lvl="7" indent="-342900" algn="l">
              <a:lnSpc>
                <a:spcPct val="90000"/>
              </a:lnSpc>
              <a:spcBef>
                <a:spcPts val="246"/>
              </a:spcBef>
              <a:spcAft>
                <a:spcPts val="0"/>
              </a:spcAft>
              <a:buClr>
                <a:schemeClr val="dk1"/>
              </a:buClr>
              <a:buSzPts val="1800"/>
              <a:buChar char="•"/>
              <a:defRPr/>
            </a:lvl8pPr>
            <a:lvl9pPr marL="4114800" lvl="8" indent="-342900" algn="l">
              <a:lnSpc>
                <a:spcPct val="90000"/>
              </a:lnSpc>
              <a:spcBef>
                <a:spcPts val="246"/>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228600" y="228600"/>
            <a:ext cx="9601200" cy="1502305"/>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228600" y="2368296"/>
            <a:ext cx="9601200" cy="518464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50000"/>
              </a:lnSpc>
              <a:spcBef>
                <a:spcPts val="0"/>
              </a:spcBef>
              <a:spcAft>
                <a:spcPts val="0"/>
              </a:spcAft>
              <a:buClr>
                <a:srgbClr val="3F3F3F"/>
              </a:buClr>
              <a:buSzPts val="2800"/>
              <a:buFont typeface="Arial"/>
              <a:buChar char="•"/>
              <a:defRPr sz="2800" b="0" i="0" u="none" strike="noStrike" cap="none">
                <a:solidFill>
                  <a:srgbClr val="3F3F3F"/>
                </a:solidFill>
                <a:latin typeface="Gill Sans"/>
                <a:ea typeface="Gill Sans"/>
                <a:cs typeface="Gill Sans"/>
                <a:sym typeface="Gill Sans"/>
              </a:defRPr>
            </a:lvl1pPr>
            <a:lvl2pPr marL="914400" marR="0" lvl="1" indent="-381000" algn="l" rtl="0">
              <a:lnSpc>
                <a:spcPct val="150000"/>
              </a:lnSpc>
              <a:spcBef>
                <a:spcPts val="0"/>
              </a:spcBef>
              <a:spcAft>
                <a:spcPts val="0"/>
              </a:spcAft>
              <a:buClr>
                <a:srgbClr val="3F3F3F"/>
              </a:buClr>
              <a:buSzPts val="2400"/>
              <a:buFont typeface="Arial"/>
              <a:buChar char="•"/>
              <a:defRPr sz="2400" b="0" i="0" u="none" strike="noStrike" cap="none">
                <a:solidFill>
                  <a:srgbClr val="3F3F3F"/>
                </a:solidFill>
                <a:latin typeface="Gill Sans"/>
                <a:ea typeface="Gill Sans"/>
                <a:cs typeface="Gill Sans"/>
                <a:sym typeface="Gill Sans"/>
              </a:defRPr>
            </a:lvl2pPr>
            <a:lvl3pPr marL="1371600" marR="0" lvl="2" indent="-355600" algn="l" rtl="0">
              <a:lnSpc>
                <a:spcPct val="150000"/>
              </a:lnSpc>
              <a:spcBef>
                <a:spcPts val="0"/>
              </a:spcBef>
              <a:spcAft>
                <a:spcPts val="0"/>
              </a:spcAft>
              <a:buClr>
                <a:srgbClr val="3F3F3F"/>
              </a:buClr>
              <a:buSzPts val="2000"/>
              <a:buFont typeface="Arial"/>
              <a:buChar char="•"/>
              <a:defRPr sz="2000" b="0" i="0" u="none" strike="noStrike" cap="none">
                <a:solidFill>
                  <a:srgbClr val="3F3F3F"/>
                </a:solidFill>
                <a:latin typeface="Gill Sans"/>
                <a:ea typeface="Gill Sans"/>
                <a:cs typeface="Gill Sans"/>
                <a:sym typeface="Gill Sans"/>
              </a:defRPr>
            </a:lvl3pPr>
            <a:lvl4pPr marL="1828800" marR="0" lvl="3" indent="-342900" algn="l" rtl="0">
              <a:lnSpc>
                <a:spcPct val="150000"/>
              </a:lnSpc>
              <a:spcBef>
                <a:spcPts val="0"/>
              </a:spcBef>
              <a:spcAft>
                <a:spcPts val="0"/>
              </a:spcAft>
              <a:buClr>
                <a:srgbClr val="3F3F3F"/>
              </a:buClr>
              <a:buSzPts val="1800"/>
              <a:buFont typeface="Arial"/>
              <a:buChar char="•"/>
              <a:defRPr sz="1800" b="0" i="0" u="none" strike="noStrike" cap="none">
                <a:solidFill>
                  <a:srgbClr val="3F3F3F"/>
                </a:solidFill>
                <a:latin typeface="Gill Sans"/>
                <a:ea typeface="Gill Sans"/>
                <a:cs typeface="Gill Sans"/>
                <a:sym typeface="Gill Sans"/>
              </a:defRPr>
            </a:lvl4pPr>
            <a:lvl5pPr marL="2286000" marR="0" lvl="4" indent="-342900" algn="l" rtl="0">
              <a:lnSpc>
                <a:spcPct val="150000"/>
              </a:lnSpc>
              <a:spcBef>
                <a:spcPts val="0"/>
              </a:spcBef>
              <a:spcAft>
                <a:spcPts val="0"/>
              </a:spcAft>
              <a:buClr>
                <a:srgbClr val="3F3F3F"/>
              </a:buClr>
              <a:buSzPts val="1800"/>
              <a:buFont typeface="Arial"/>
              <a:buChar char="•"/>
              <a:defRPr sz="1800" b="0" i="0" u="none" strike="noStrike" cap="none">
                <a:solidFill>
                  <a:srgbClr val="3F3F3F"/>
                </a:solidFill>
                <a:latin typeface="Gill Sans"/>
                <a:ea typeface="Gill Sans"/>
                <a:cs typeface="Gill Sans"/>
                <a:sym typeface="Gill Sans"/>
              </a:defRPr>
            </a:lvl5pPr>
            <a:lvl6pPr marL="2743200" marR="0" lvl="5" indent="-284924" algn="l" rtl="0">
              <a:lnSpc>
                <a:spcPct val="90000"/>
              </a:lnSpc>
              <a:spcBef>
                <a:spcPts val="246"/>
              </a:spcBef>
              <a:spcAft>
                <a:spcPts val="0"/>
              </a:spcAft>
              <a:buClr>
                <a:schemeClr val="dk1"/>
              </a:buClr>
              <a:buSzPts val="887"/>
              <a:buFont typeface="Arial"/>
              <a:buChar char="•"/>
              <a:defRPr sz="887" b="0" i="0" u="none" strike="noStrike" cap="none">
                <a:solidFill>
                  <a:schemeClr val="dk1"/>
                </a:solidFill>
                <a:latin typeface="Gill Sans"/>
                <a:ea typeface="Gill Sans"/>
                <a:cs typeface="Gill Sans"/>
                <a:sym typeface="Gill Sans"/>
              </a:defRPr>
            </a:lvl6pPr>
            <a:lvl7pPr marL="3200400" marR="0" lvl="6" indent="-284924" algn="l" rtl="0">
              <a:lnSpc>
                <a:spcPct val="90000"/>
              </a:lnSpc>
              <a:spcBef>
                <a:spcPts val="246"/>
              </a:spcBef>
              <a:spcAft>
                <a:spcPts val="0"/>
              </a:spcAft>
              <a:buClr>
                <a:schemeClr val="dk1"/>
              </a:buClr>
              <a:buSzPts val="887"/>
              <a:buFont typeface="Arial"/>
              <a:buChar char="•"/>
              <a:defRPr sz="887" b="0" i="0" u="none" strike="noStrike" cap="none">
                <a:solidFill>
                  <a:schemeClr val="dk1"/>
                </a:solidFill>
                <a:latin typeface="Gill Sans"/>
                <a:ea typeface="Gill Sans"/>
                <a:cs typeface="Gill Sans"/>
                <a:sym typeface="Gill Sans"/>
              </a:defRPr>
            </a:lvl7pPr>
            <a:lvl8pPr marL="3657600" marR="0" lvl="7" indent="-284924" algn="l" rtl="0">
              <a:lnSpc>
                <a:spcPct val="90000"/>
              </a:lnSpc>
              <a:spcBef>
                <a:spcPts val="246"/>
              </a:spcBef>
              <a:spcAft>
                <a:spcPts val="0"/>
              </a:spcAft>
              <a:buClr>
                <a:schemeClr val="dk1"/>
              </a:buClr>
              <a:buSzPts val="887"/>
              <a:buFont typeface="Arial"/>
              <a:buChar char="•"/>
              <a:defRPr sz="887" b="0" i="0" u="none" strike="noStrike" cap="none">
                <a:solidFill>
                  <a:schemeClr val="dk1"/>
                </a:solidFill>
                <a:latin typeface="Gill Sans"/>
                <a:ea typeface="Gill Sans"/>
                <a:cs typeface="Gill Sans"/>
                <a:sym typeface="Gill Sans"/>
              </a:defRPr>
            </a:lvl8pPr>
            <a:lvl9pPr marL="4114800" marR="0" lvl="8" indent="-284924" algn="l" rtl="0">
              <a:lnSpc>
                <a:spcPct val="90000"/>
              </a:lnSpc>
              <a:spcBef>
                <a:spcPts val="246"/>
              </a:spcBef>
              <a:spcAft>
                <a:spcPts val="0"/>
              </a:spcAft>
              <a:buClr>
                <a:schemeClr val="dk1"/>
              </a:buClr>
              <a:buSzPts val="887"/>
              <a:buFont typeface="Arial"/>
              <a:buChar char="•"/>
              <a:defRPr sz="887" b="0" i="0" u="none" strike="noStrike" cap="none">
                <a:solidFill>
                  <a:schemeClr val="dk1"/>
                </a:solidFill>
                <a:latin typeface="Gill Sans"/>
                <a:ea typeface="Gill Sans"/>
                <a:cs typeface="Gill Sans"/>
                <a:sym typeface="Gill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3575304" y="768096"/>
            <a:ext cx="2907792" cy="36576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accent1"/>
              </a:buClr>
              <a:buSzPts val="2000"/>
              <a:buFont typeface="Century Gothic"/>
              <a:buNone/>
            </a:pPr>
            <a:r>
              <a:rPr lang="en-US"/>
              <a:t>Fitness Made Simple</a:t>
            </a:r>
            <a:endParaRPr/>
          </a:p>
        </p:txBody>
      </p:sp>
      <p:sp>
        <p:nvSpPr>
          <p:cNvPr id="65" name="Google Shape;65;p1"/>
          <p:cNvSpPr txBox="1">
            <a:spLocks noGrp="1"/>
          </p:cNvSpPr>
          <p:nvPr>
            <p:ph type="body" idx="7"/>
          </p:nvPr>
        </p:nvSpPr>
        <p:spPr>
          <a:xfrm>
            <a:off x="250858" y="768350"/>
            <a:ext cx="2807208" cy="2670048"/>
          </a:xfrm>
          <a:prstGeom prst="rect">
            <a:avLst/>
          </a:prstGeom>
          <a:noFill/>
          <a:ln>
            <a:noFill/>
          </a:ln>
        </p:spPr>
        <p:txBody>
          <a:bodyPr spcFirstLastPara="1" wrap="square" lIns="91425" tIns="45700" rIns="91425" bIns="45700" anchor="t" anchorCtr="0">
            <a:normAutofit/>
          </a:bodyPr>
          <a:lstStyle/>
          <a:p>
            <a:pPr marL="0" lvl="0" indent="0" algn="l" rtl="0">
              <a:lnSpc>
                <a:spcPct val="130000"/>
              </a:lnSpc>
              <a:spcBef>
                <a:spcPts val="0"/>
              </a:spcBef>
              <a:spcAft>
                <a:spcPts val="0"/>
              </a:spcAft>
              <a:buClr>
                <a:schemeClr val="lt1"/>
              </a:buClr>
              <a:buSzPts val="2000"/>
              <a:buFont typeface="Arial"/>
              <a:buNone/>
            </a:pPr>
            <a:r>
              <a:rPr lang="en-US" i="0">
                <a:latin typeface="Century Gothic"/>
                <a:ea typeface="Century Gothic"/>
                <a:cs typeface="Century Gothic"/>
                <a:sym typeface="Century Gothic"/>
              </a:rPr>
              <a:t>A safe place for individuals who want to improve their health.</a:t>
            </a:r>
            <a:endParaRPr>
              <a:latin typeface="Century Gothic"/>
              <a:ea typeface="Century Gothic"/>
              <a:cs typeface="Century Gothic"/>
              <a:sym typeface="Century Gothic"/>
            </a:endParaRPr>
          </a:p>
        </p:txBody>
      </p:sp>
      <p:pic>
        <p:nvPicPr>
          <p:cNvPr id="66" name="Google Shape;66;p1" descr="back of shoes as they run away"/>
          <p:cNvPicPr preferRelativeResize="0">
            <a:picLocks noGrp="1"/>
          </p:cNvPicPr>
          <p:nvPr>
            <p:ph type="pic" idx="4"/>
          </p:nvPr>
        </p:nvPicPr>
        <p:blipFill rotWithShape="1">
          <a:blip r:embed="rId3">
            <a:alphaModFix/>
          </a:blip>
          <a:srcRect l="237" r="236"/>
          <a:stretch/>
        </p:blipFill>
        <p:spPr>
          <a:xfrm>
            <a:off x="0" y="3886200"/>
            <a:ext cx="3337557" cy="3886200"/>
          </a:xfrm>
          <a:prstGeom prst="rect">
            <a:avLst/>
          </a:prstGeom>
          <a:noFill/>
          <a:ln>
            <a:noFill/>
          </a:ln>
        </p:spPr>
      </p:pic>
      <p:sp>
        <p:nvSpPr>
          <p:cNvPr id="67" name="Google Shape;67;p1"/>
          <p:cNvSpPr txBox="1">
            <a:spLocks noGrp="1"/>
          </p:cNvSpPr>
          <p:nvPr>
            <p:ph type="body" idx="2"/>
          </p:nvPr>
        </p:nvSpPr>
        <p:spPr>
          <a:xfrm>
            <a:off x="3575304" y="1133856"/>
            <a:ext cx="2898648" cy="2670048"/>
          </a:xfrm>
          <a:prstGeom prst="rect">
            <a:avLst/>
          </a:prstGeom>
          <a:noFill/>
          <a:ln>
            <a:noFill/>
          </a:ln>
        </p:spPr>
        <p:txBody>
          <a:bodyPr spcFirstLastPara="1" wrap="square" lIns="0" tIns="45700" rIns="0" bIns="45700" anchor="t" anchorCtr="0">
            <a:normAutofit/>
          </a:bodyPr>
          <a:lstStyle/>
          <a:p>
            <a:pPr marL="0" lvl="0" indent="0" algn="l" rtl="0">
              <a:lnSpc>
                <a:spcPct val="150000"/>
              </a:lnSpc>
              <a:spcBef>
                <a:spcPts val="0"/>
              </a:spcBef>
              <a:spcAft>
                <a:spcPts val="0"/>
              </a:spcAft>
              <a:buClr>
                <a:schemeClr val="dk2"/>
              </a:buClr>
              <a:buSzPts val="1400"/>
              <a:buNone/>
            </a:pPr>
            <a:r>
              <a:rPr lang="en-US" sz="1400" b="1" i="0">
                <a:solidFill>
                  <a:schemeClr val="dk2"/>
                </a:solidFill>
                <a:latin typeface="Century Gothic"/>
                <a:ea typeface="Century Gothic"/>
                <a:cs typeface="Century Gothic"/>
                <a:sym typeface="Century Gothic"/>
              </a:rPr>
              <a:t>We aim to provide members with a clean and affordable gym that offers quality equipment and an enjoyable atmosphere for workouts. Our mission is to get our members fit while keeping costs for both them and us as </a:t>
            </a:r>
            <a:r>
              <a:rPr lang="en-US" sz="1400" b="1">
                <a:solidFill>
                  <a:schemeClr val="dk2"/>
                </a:solidFill>
                <a:latin typeface="Century Gothic"/>
                <a:ea typeface="Century Gothic"/>
                <a:cs typeface="Century Gothic"/>
                <a:sym typeface="Century Gothic"/>
              </a:rPr>
              <a:t>affordable</a:t>
            </a:r>
            <a:r>
              <a:rPr lang="en-US" sz="1400" b="1" i="0">
                <a:solidFill>
                  <a:schemeClr val="dk2"/>
                </a:solidFill>
                <a:latin typeface="Century Gothic"/>
                <a:ea typeface="Century Gothic"/>
                <a:cs typeface="Century Gothic"/>
                <a:sym typeface="Century Gothic"/>
              </a:rPr>
              <a:t> as possible</a:t>
            </a:r>
            <a:endParaRPr sz="1400" b="1">
              <a:solidFill>
                <a:schemeClr val="dk2"/>
              </a:solidFill>
              <a:latin typeface="Century Gothic"/>
              <a:ea typeface="Century Gothic"/>
              <a:cs typeface="Century Gothic"/>
              <a:sym typeface="Century Gothic"/>
            </a:endParaRPr>
          </a:p>
        </p:txBody>
      </p:sp>
      <p:sp>
        <p:nvSpPr>
          <p:cNvPr id="68" name="Google Shape;68;p1"/>
          <p:cNvSpPr txBox="1">
            <a:spLocks noGrp="1"/>
          </p:cNvSpPr>
          <p:nvPr>
            <p:ph type="body" idx="1"/>
          </p:nvPr>
        </p:nvSpPr>
        <p:spPr>
          <a:xfrm>
            <a:off x="3575304" y="4663440"/>
            <a:ext cx="2907792" cy="365760"/>
          </a:xfrm>
          <a:prstGeom prst="rect">
            <a:avLst/>
          </a:prstGeom>
          <a:noFill/>
          <a:ln>
            <a:noFill/>
          </a:ln>
        </p:spPr>
        <p:txBody>
          <a:bodyPr spcFirstLastPara="1" wrap="square" lIns="0" tIns="45700" rIns="0" bIns="45700" anchor="ctr" anchorCtr="0">
            <a:noAutofit/>
          </a:bodyPr>
          <a:lstStyle/>
          <a:p>
            <a:pPr marL="0" lvl="0" indent="0" algn="l" rtl="0">
              <a:lnSpc>
                <a:spcPct val="150000"/>
              </a:lnSpc>
              <a:spcBef>
                <a:spcPts val="0"/>
              </a:spcBef>
              <a:spcAft>
                <a:spcPts val="0"/>
              </a:spcAft>
              <a:buClr>
                <a:schemeClr val="lt1"/>
              </a:buClr>
              <a:buSzPts val="2000"/>
              <a:buNone/>
            </a:pPr>
            <a:r>
              <a:rPr lang="en-US"/>
              <a:t>Contact</a:t>
            </a:r>
            <a:endParaRPr/>
          </a:p>
        </p:txBody>
      </p:sp>
      <p:sp>
        <p:nvSpPr>
          <p:cNvPr id="69" name="Google Shape;69;p1"/>
          <p:cNvSpPr txBox="1">
            <a:spLocks noGrp="1"/>
          </p:cNvSpPr>
          <p:nvPr>
            <p:ph type="body" idx="3"/>
          </p:nvPr>
        </p:nvSpPr>
        <p:spPr>
          <a:xfrm>
            <a:off x="3584448" y="5065776"/>
            <a:ext cx="2898648" cy="1874520"/>
          </a:xfrm>
          <a:prstGeom prst="rect">
            <a:avLst/>
          </a:prstGeom>
          <a:noFill/>
          <a:ln>
            <a:noFill/>
          </a:ln>
        </p:spPr>
        <p:txBody>
          <a:bodyPr spcFirstLastPara="1" wrap="square" lIns="0" tIns="45700" rIns="0" bIns="45700" anchor="t" anchorCtr="0">
            <a:normAutofit/>
          </a:bodyPr>
          <a:lstStyle/>
          <a:p>
            <a:pPr marL="0" lvl="0" indent="0" algn="l" rtl="0">
              <a:lnSpc>
                <a:spcPct val="150000"/>
              </a:lnSpc>
              <a:spcBef>
                <a:spcPts val="0"/>
              </a:spcBef>
              <a:spcAft>
                <a:spcPts val="0"/>
              </a:spcAft>
              <a:buClr>
                <a:schemeClr val="lt1"/>
              </a:buClr>
              <a:buSzPts val="1100"/>
              <a:buNone/>
            </a:pPr>
            <a:r>
              <a:rPr lang="en-US" sz="1300" dirty="0"/>
              <a:t>Talha Ikram</a:t>
            </a:r>
            <a:endParaRPr sz="1300" dirty="0"/>
          </a:p>
        </p:txBody>
      </p:sp>
      <p:pic>
        <p:nvPicPr>
          <p:cNvPr id="70" name="Google Shape;70;p1" descr="close up of person tying shoes"/>
          <p:cNvPicPr preferRelativeResize="0">
            <a:picLocks noGrp="1"/>
          </p:cNvPicPr>
          <p:nvPr>
            <p:ph type="pic" idx="5"/>
          </p:nvPr>
        </p:nvPicPr>
        <p:blipFill rotWithShape="1">
          <a:blip r:embed="rId4">
            <a:alphaModFix amt="90000"/>
          </a:blip>
          <a:srcRect l="34" r="33"/>
          <a:stretch/>
        </p:blipFill>
        <p:spPr>
          <a:xfrm>
            <a:off x="6720843" y="-1"/>
            <a:ext cx="3337557" cy="7772395"/>
          </a:xfrm>
          <a:prstGeom prst="rect">
            <a:avLst/>
          </a:prstGeom>
          <a:solidFill>
            <a:schemeClr val="dk1"/>
          </a:solidFill>
          <a:ln>
            <a:noFill/>
          </a:ln>
        </p:spPr>
      </p:pic>
      <p:pic>
        <p:nvPicPr>
          <p:cNvPr id="71" name="Google Shape;71;p1" descr="icon placeholder"/>
          <p:cNvPicPr preferRelativeResize="0">
            <a:picLocks noGrp="1"/>
          </p:cNvPicPr>
          <p:nvPr>
            <p:ph type="pic" idx="6"/>
          </p:nvPr>
        </p:nvPicPr>
        <p:blipFill rotWithShape="1">
          <a:blip r:embed="rId5">
            <a:alphaModFix/>
          </a:blip>
          <a:srcRect l="74" r="73"/>
          <a:stretch/>
        </p:blipFill>
        <p:spPr>
          <a:xfrm>
            <a:off x="7827264" y="3922776"/>
            <a:ext cx="1078992" cy="1078992"/>
          </a:xfrm>
          <a:prstGeom prst="ellipse">
            <a:avLst/>
          </a:prstGeom>
          <a:noFill/>
          <a:ln>
            <a:noFill/>
          </a:ln>
        </p:spPr>
      </p:pic>
      <p:sp>
        <p:nvSpPr>
          <p:cNvPr id="72" name="Google Shape;72;p1"/>
          <p:cNvSpPr txBox="1">
            <a:spLocks noGrp="1"/>
          </p:cNvSpPr>
          <p:nvPr>
            <p:ph type="body" idx="8"/>
          </p:nvPr>
        </p:nvSpPr>
        <p:spPr>
          <a:xfrm>
            <a:off x="6958001" y="1421670"/>
            <a:ext cx="2816100" cy="1554600"/>
          </a:xfrm>
          <a:prstGeom prst="rect">
            <a:avLst/>
          </a:prstGeom>
          <a:noFill/>
          <a:ln>
            <a:noFill/>
          </a:ln>
        </p:spPr>
        <p:txBody>
          <a:bodyPr spcFirstLastPara="1" wrap="square" lIns="91425" tIns="45700" rIns="91425" bIns="45700" anchor="t" anchorCtr="0">
            <a:noAutofit/>
          </a:bodyPr>
          <a:lstStyle/>
          <a:p>
            <a:pPr marL="0" lvl="0" indent="0" algn="ctr" rtl="0">
              <a:lnSpc>
                <a:spcPct val="108333"/>
              </a:lnSpc>
              <a:spcBef>
                <a:spcPts val="0"/>
              </a:spcBef>
              <a:spcAft>
                <a:spcPts val="0"/>
              </a:spcAft>
              <a:buClr>
                <a:schemeClr val="lt1"/>
              </a:buClr>
              <a:buSzPts val="4800"/>
              <a:buFont typeface="Arial"/>
              <a:buNone/>
            </a:pPr>
            <a:r>
              <a:rPr lang="en-US"/>
              <a:t>DAILY DOSE OF IRON</a:t>
            </a:r>
            <a:endParaRPr/>
          </a:p>
        </p:txBody>
      </p:sp>
      <p:sp>
        <p:nvSpPr>
          <p:cNvPr id="73" name="Google Shape;73;p1"/>
          <p:cNvSpPr txBox="1">
            <a:spLocks noGrp="1"/>
          </p:cNvSpPr>
          <p:nvPr>
            <p:ph type="body" idx="9"/>
          </p:nvPr>
        </p:nvSpPr>
        <p:spPr>
          <a:xfrm>
            <a:off x="6958013" y="6923314"/>
            <a:ext cx="2816225" cy="609374"/>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0"/>
              </a:spcBef>
              <a:spcAft>
                <a:spcPts val="0"/>
              </a:spcAft>
              <a:buClr>
                <a:schemeClr val="lt1"/>
              </a:buClr>
              <a:buSzPts val="1300"/>
              <a:buFont typeface="Arial"/>
              <a:buNone/>
            </a:pPr>
            <a:r>
              <a:rPr lang="en-US"/>
              <a:t>FITNESS IS A CHOICE, NOT AN OBLIGATION​</a:t>
            </a:r>
            <a:endParaRPr/>
          </a:p>
        </p:txBody>
      </p:sp>
      <p:cxnSp>
        <p:nvCxnSpPr>
          <p:cNvPr id="74" name="Google Shape;74;p1"/>
          <p:cNvCxnSpPr/>
          <p:nvPr/>
        </p:nvCxnSpPr>
        <p:spPr>
          <a:xfrm>
            <a:off x="7908925" y="6731905"/>
            <a:ext cx="914400" cy="0"/>
          </a:xfrm>
          <a:prstGeom prst="straightConnector1">
            <a:avLst/>
          </a:prstGeom>
          <a:noFill/>
          <a:ln w="60325" cap="rnd" cmpd="sng">
            <a:solidFill>
              <a:schemeClr val="lt1"/>
            </a:solidFill>
            <a:prstDash val="dot"/>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2"/>
          <p:cNvSpPr txBox="1">
            <a:spLocks noGrp="1"/>
          </p:cNvSpPr>
          <p:nvPr>
            <p:ph type="ctrTitle"/>
          </p:nvPr>
        </p:nvSpPr>
        <p:spPr>
          <a:xfrm>
            <a:off x="172175" y="4248825"/>
            <a:ext cx="2804100" cy="36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dk2"/>
              </a:buClr>
              <a:buSzPts val="2000"/>
              <a:buFont typeface="Century Gothic"/>
              <a:buNone/>
            </a:pPr>
            <a:r>
              <a:rPr lang="en-US">
                <a:solidFill>
                  <a:srgbClr val="FFFFFF"/>
                </a:solidFill>
              </a:rPr>
              <a:t>Services</a:t>
            </a:r>
            <a:endParaRPr>
              <a:solidFill>
                <a:srgbClr val="FFFFFF"/>
              </a:solidFill>
            </a:endParaRPr>
          </a:p>
        </p:txBody>
      </p:sp>
      <p:pic>
        <p:nvPicPr>
          <p:cNvPr id="80" name="Google Shape;80;p2" descr="person stretching on basketball court"/>
          <p:cNvPicPr preferRelativeResize="0">
            <a:picLocks noGrp="1"/>
          </p:cNvPicPr>
          <p:nvPr>
            <p:ph type="pic" idx="3"/>
          </p:nvPr>
        </p:nvPicPr>
        <p:blipFill rotWithShape="1">
          <a:blip r:embed="rId3">
            <a:alphaModFix/>
          </a:blip>
          <a:srcRect l="237" r="236"/>
          <a:stretch/>
        </p:blipFill>
        <p:spPr>
          <a:xfrm>
            <a:off x="6721475" y="3886200"/>
            <a:ext cx="3336925" cy="3886200"/>
          </a:xfrm>
          <a:prstGeom prst="rect">
            <a:avLst/>
          </a:prstGeom>
          <a:noFill/>
          <a:ln>
            <a:noFill/>
          </a:ln>
        </p:spPr>
      </p:pic>
      <p:sp>
        <p:nvSpPr>
          <p:cNvPr id="81" name="Google Shape;81;p2"/>
          <p:cNvSpPr txBox="1">
            <a:spLocks noGrp="1"/>
          </p:cNvSpPr>
          <p:nvPr>
            <p:ph type="body" idx="1"/>
          </p:nvPr>
        </p:nvSpPr>
        <p:spPr>
          <a:xfrm>
            <a:off x="255325" y="4614519"/>
            <a:ext cx="3081600" cy="1180500"/>
          </a:xfrm>
          <a:prstGeom prst="rect">
            <a:avLst/>
          </a:prstGeom>
          <a:noFill/>
          <a:ln>
            <a:noFill/>
          </a:ln>
        </p:spPr>
        <p:txBody>
          <a:bodyPr spcFirstLastPara="1" wrap="square" lIns="0" tIns="45700" rIns="45700" bIns="45700" anchor="t" anchorCtr="0">
            <a:noAutofit/>
          </a:bodyPr>
          <a:lstStyle/>
          <a:p>
            <a:pPr marL="0" lvl="0" indent="0" algn="l" rtl="0">
              <a:lnSpc>
                <a:spcPct val="140000"/>
              </a:lnSpc>
              <a:spcBef>
                <a:spcPts val="0"/>
              </a:spcBef>
              <a:spcAft>
                <a:spcPts val="0"/>
              </a:spcAft>
              <a:buClr>
                <a:srgbClr val="3F3F3F"/>
              </a:buClr>
              <a:buSzPts val="1600"/>
              <a:buNone/>
            </a:pPr>
            <a:r>
              <a:rPr lang="en-US">
                <a:solidFill>
                  <a:schemeClr val="lt1"/>
                </a:solidFill>
              </a:rPr>
              <a:t>We offer a wide range of services and products to meet the needs of our members from diverse backgrounds. Our goal is to provide a safe, stress relieving and affordable services to everyone. This gym will be a great spot for improving fitness.</a:t>
            </a:r>
            <a:endParaRPr sz="600">
              <a:solidFill>
                <a:schemeClr val="lt1"/>
              </a:solidFill>
            </a:endParaRPr>
          </a:p>
        </p:txBody>
      </p:sp>
      <p:graphicFrame>
        <p:nvGraphicFramePr>
          <p:cNvPr id="82" name="Google Shape;82;p2"/>
          <p:cNvGraphicFramePr/>
          <p:nvPr/>
        </p:nvGraphicFramePr>
        <p:xfrm>
          <a:off x="380155" y="5967211"/>
          <a:ext cx="3000000" cy="3000000"/>
        </p:xfrm>
        <a:graphic>
          <a:graphicData uri="http://schemas.openxmlformats.org/drawingml/2006/table">
            <a:tbl>
              <a:tblPr firstRow="1" bandRow="1">
                <a:noFill/>
                <a:tableStyleId>{D342292E-18B5-42A0-8A07-92E31A5074F6}</a:tableStyleId>
              </a:tblPr>
              <a:tblGrid>
                <a:gridCol w="1288300">
                  <a:extLst>
                    <a:ext uri="{9D8B030D-6E8A-4147-A177-3AD203B41FA5}">
                      <a16:colId xmlns:a16="http://schemas.microsoft.com/office/drawing/2014/main" val="20000"/>
                    </a:ext>
                  </a:extLst>
                </a:gridCol>
                <a:gridCol w="1288300">
                  <a:extLst>
                    <a:ext uri="{9D8B030D-6E8A-4147-A177-3AD203B41FA5}">
                      <a16:colId xmlns:a16="http://schemas.microsoft.com/office/drawing/2014/main" val="20001"/>
                    </a:ext>
                  </a:extLst>
                </a:gridCol>
              </a:tblGrid>
              <a:tr h="0">
                <a:tc>
                  <a:txBody>
                    <a:bodyPr/>
                    <a:lstStyle/>
                    <a:p>
                      <a:pPr marL="0" marR="0" lvl="0" indent="0" algn="l" rtl="0">
                        <a:spcBef>
                          <a:spcPts val="0"/>
                        </a:spcBef>
                        <a:spcAft>
                          <a:spcPts val="0"/>
                        </a:spcAft>
                        <a:buNone/>
                      </a:pPr>
                      <a:r>
                        <a:rPr lang="en-US" sz="1200" u="none" strike="noStrike" cap="none">
                          <a:solidFill>
                            <a:srgbClr val="FFFFFF"/>
                          </a:solidFill>
                        </a:rPr>
                        <a:t>Personal training</a:t>
                      </a:r>
                      <a:endParaRPr sz="1200">
                        <a:solidFill>
                          <a:srgbClr val="FFFFFF"/>
                        </a:solidFill>
                      </a:endParaRPr>
                    </a:p>
                  </a:txBody>
                  <a:tcPr marL="91450" marR="91450" marT="45725" marB="45725"/>
                </a:tc>
                <a:tc>
                  <a:txBody>
                    <a:bodyPr/>
                    <a:lstStyle/>
                    <a:p>
                      <a:pPr marL="0" marR="0" lvl="0" indent="0" algn="l" rtl="0">
                        <a:spcBef>
                          <a:spcPts val="0"/>
                        </a:spcBef>
                        <a:spcAft>
                          <a:spcPts val="0"/>
                        </a:spcAft>
                        <a:buNone/>
                      </a:pPr>
                      <a:r>
                        <a:rPr lang="en-US" sz="1200">
                          <a:solidFill>
                            <a:srgbClr val="FFFFFF"/>
                          </a:solidFill>
                        </a:rPr>
                        <a:t>Group sessions</a:t>
                      </a:r>
                      <a:endParaRPr sz="1200">
                        <a:solidFill>
                          <a:srgbClr val="FFFFFF"/>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a:solidFill>
                            <a:srgbClr val="FFFFFF"/>
                          </a:solidFill>
                        </a:rPr>
                        <a:t>Nutrition guidance</a:t>
                      </a:r>
                      <a:endParaRPr sz="1200">
                        <a:solidFill>
                          <a:srgbClr val="FFFFFF"/>
                        </a:solidFill>
                      </a:endParaRPr>
                    </a:p>
                  </a:txBody>
                  <a:tcPr marL="91450" marR="91450" marT="45725" marB="45725"/>
                </a:tc>
                <a:tc>
                  <a:txBody>
                    <a:bodyPr/>
                    <a:lstStyle/>
                    <a:p>
                      <a:pPr marL="0" marR="0" lvl="0" indent="0" algn="l" rtl="0">
                        <a:spcBef>
                          <a:spcPts val="0"/>
                        </a:spcBef>
                        <a:spcAft>
                          <a:spcPts val="0"/>
                        </a:spcAft>
                        <a:buNone/>
                      </a:pPr>
                      <a:r>
                        <a:rPr lang="en-US" sz="1200">
                          <a:solidFill>
                            <a:srgbClr val="FFFFFF"/>
                          </a:solidFill>
                        </a:rPr>
                        <a:t>Yoga Sessions</a:t>
                      </a:r>
                      <a:endParaRPr sz="1200">
                        <a:solidFill>
                          <a:srgbClr val="FFFFFF"/>
                        </a:solidFill>
                      </a:endParaRPr>
                    </a:p>
                    <a:p>
                      <a:pPr marL="0" marR="0" lvl="0" indent="0" algn="l" rtl="0">
                        <a:spcBef>
                          <a:spcPts val="0"/>
                        </a:spcBef>
                        <a:spcAft>
                          <a:spcPts val="0"/>
                        </a:spcAft>
                        <a:buNone/>
                      </a:pPr>
                      <a:endParaRPr sz="1200">
                        <a:solidFill>
                          <a:srgbClr val="FFFFFF"/>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a:solidFill>
                            <a:srgbClr val="FFFFFF"/>
                          </a:solidFill>
                        </a:rPr>
                        <a:t>Fitness center</a:t>
                      </a:r>
                      <a:endParaRPr sz="1200">
                        <a:solidFill>
                          <a:srgbClr val="FFFFFF"/>
                        </a:solidFill>
                      </a:endParaRPr>
                    </a:p>
                  </a:txBody>
                  <a:tcPr marL="91450" marR="91450" marT="45725" marB="45725"/>
                </a:tc>
                <a:tc>
                  <a:txBody>
                    <a:bodyPr/>
                    <a:lstStyle/>
                    <a:p>
                      <a:pPr marL="0" marR="0" lvl="0" indent="0" algn="l" rtl="0">
                        <a:spcBef>
                          <a:spcPts val="0"/>
                        </a:spcBef>
                        <a:spcAft>
                          <a:spcPts val="0"/>
                        </a:spcAft>
                        <a:buNone/>
                      </a:pPr>
                      <a:r>
                        <a:rPr lang="en-US" sz="1200">
                          <a:solidFill>
                            <a:srgbClr val="FFFFFF"/>
                          </a:solidFill>
                        </a:rPr>
                        <a:t>Group Sessions</a:t>
                      </a:r>
                      <a:endParaRPr sz="1200">
                        <a:solidFill>
                          <a:srgbClr val="FFFFFF"/>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a:solidFill>
                            <a:srgbClr val="FFFFFF"/>
                          </a:solidFill>
                        </a:rPr>
                        <a:t>Pilates</a:t>
                      </a:r>
                      <a:endParaRPr sz="1200">
                        <a:solidFill>
                          <a:srgbClr val="FFFFFF"/>
                        </a:solidFill>
                      </a:endParaRPr>
                    </a:p>
                  </a:txBody>
                  <a:tcPr marL="91450" marR="91450" marT="45725" marB="45725"/>
                </a:tc>
                <a:tc>
                  <a:txBody>
                    <a:bodyPr/>
                    <a:lstStyle/>
                    <a:p>
                      <a:pPr marL="0" marR="0" lvl="0" indent="0" algn="l" rtl="0">
                        <a:spcBef>
                          <a:spcPts val="0"/>
                        </a:spcBef>
                        <a:spcAft>
                          <a:spcPts val="0"/>
                        </a:spcAft>
                        <a:buNone/>
                      </a:pPr>
                      <a:r>
                        <a:rPr lang="en-US" sz="1200">
                          <a:solidFill>
                            <a:srgbClr val="FFFFFF"/>
                          </a:solidFill>
                        </a:rPr>
                        <a:t>Zumba</a:t>
                      </a:r>
                      <a:endParaRPr sz="1200">
                        <a:solidFill>
                          <a:srgbClr val="FFFFFF"/>
                        </a:solidFill>
                      </a:endParaRPr>
                    </a:p>
                    <a:p>
                      <a:pPr marL="0" marR="0" lvl="0" indent="0" algn="l" rtl="0">
                        <a:spcBef>
                          <a:spcPts val="0"/>
                        </a:spcBef>
                        <a:spcAft>
                          <a:spcPts val="0"/>
                        </a:spcAft>
                        <a:buNone/>
                      </a:pPr>
                      <a:endParaRPr sz="1200">
                        <a:solidFill>
                          <a:srgbClr val="FFFFFF"/>
                        </a:solidFill>
                      </a:endParaRPr>
                    </a:p>
                  </a:txBody>
                  <a:tcPr marL="91450" marR="91450" marT="45725" marB="45725"/>
                </a:tc>
                <a:extLst>
                  <a:ext uri="{0D108BD9-81ED-4DB2-BD59-A6C34878D82A}">
                    <a16:rowId xmlns:a16="http://schemas.microsoft.com/office/drawing/2014/main" val="10003"/>
                  </a:ext>
                </a:extLst>
              </a:tr>
            </a:tbl>
          </a:graphicData>
        </a:graphic>
      </p:graphicFrame>
      <p:pic>
        <p:nvPicPr>
          <p:cNvPr id="83" name="Google Shape;83;p2"/>
          <p:cNvPicPr preferRelativeResize="0"/>
          <p:nvPr/>
        </p:nvPicPr>
        <p:blipFill>
          <a:blip r:embed="rId4">
            <a:alphaModFix/>
          </a:blip>
          <a:stretch>
            <a:fillRect/>
          </a:stretch>
        </p:blipFill>
        <p:spPr>
          <a:xfrm>
            <a:off x="0" y="0"/>
            <a:ext cx="3336924" cy="4119876"/>
          </a:xfrm>
          <a:prstGeom prst="rect">
            <a:avLst/>
          </a:prstGeom>
          <a:noFill/>
          <a:ln>
            <a:noFill/>
          </a:ln>
        </p:spPr>
      </p:pic>
      <p:sp>
        <p:nvSpPr>
          <p:cNvPr id="84" name="Google Shape;84;p2"/>
          <p:cNvSpPr txBox="1"/>
          <p:nvPr/>
        </p:nvSpPr>
        <p:spPr>
          <a:xfrm>
            <a:off x="4544675" y="172175"/>
            <a:ext cx="2176800" cy="4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2"/>
                </a:solidFill>
                <a:latin typeface="Gill Sans"/>
                <a:ea typeface="Gill Sans"/>
                <a:cs typeface="Gill Sans"/>
                <a:sym typeface="Gill Sans"/>
              </a:rPr>
              <a:t>Opportunity</a:t>
            </a:r>
            <a:endParaRPr sz="2800">
              <a:solidFill>
                <a:schemeClr val="dk2"/>
              </a:solidFill>
              <a:latin typeface="Gill Sans"/>
              <a:ea typeface="Gill Sans"/>
              <a:cs typeface="Gill Sans"/>
              <a:sym typeface="Gill Sans"/>
            </a:endParaRPr>
          </a:p>
          <a:p>
            <a:pPr marL="0" lvl="0" indent="0" algn="l" rtl="0">
              <a:spcBef>
                <a:spcPts val="0"/>
              </a:spcBef>
              <a:spcAft>
                <a:spcPts val="0"/>
              </a:spcAft>
              <a:buNone/>
            </a:pPr>
            <a:endParaRPr sz="2800">
              <a:solidFill>
                <a:schemeClr val="dk2"/>
              </a:solidFill>
              <a:latin typeface="Gill Sans"/>
              <a:ea typeface="Gill Sans"/>
              <a:cs typeface="Gill Sans"/>
              <a:sym typeface="Gill Sans"/>
            </a:endParaRPr>
          </a:p>
        </p:txBody>
      </p:sp>
      <p:sp>
        <p:nvSpPr>
          <p:cNvPr id="85" name="Google Shape;85;p2"/>
          <p:cNvSpPr txBox="1"/>
          <p:nvPr/>
        </p:nvSpPr>
        <p:spPr>
          <a:xfrm>
            <a:off x="4242850" y="1069925"/>
            <a:ext cx="5288100" cy="24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3F3F3F"/>
                </a:solidFill>
                <a:latin typeface="Gill Sans"/>
                <a:ea typeface="Gill Sans"/>
                <a:cs typeface="Gill Sans"/>
                <a:sym typeface="Gill Sans"/>
              </a:rPr>
              <a:t>Fitness industry is evolving and more people are now interested in it. according to the recent studies</a:t>
            </a:r>
            <a:endParaRPr>
              <a:solidFill>
                <a:srgbClr val="3F3F3F"/>
              </a:solidFill>
              <a:latin typeface="Gill Sans"/>
              <a:ea typeface="Gill Sans"/>
              <a:cs typeface="Gill Sans"/>
              <a:sym typeface="Gill Sans"/>
            </a:endParaRPr>
          </a:p>
          <a:p>
            <a:pPr marL="0" lvl="0" indent="0" algn="l" rtl="0">
              <a:spcBef>
                <a:spcPts val="0"/>
              </a:spcBef>
              <a:spcAft>
                <a:spcPts val="0"/>
              </a:spcAft>
              <a:buNone/>
            </a:pPr>
            <a:r>
              <a:rPr lang="en-US">
                <a:solidFill>
                  <a:srgbClr val="3F3F3F"/>
                </a:solidFill>
                <a:latin typeface="Gill Sans"/>
                <a:ea typeface="Gill Sans"/>
                <a:cs typeface="Gill Sans"/>
                <a:sym typeface="Gill Sans"/>
              </a:rPr>
              <a:t>In 2023, US fitness industry revenue was $30.8 billion.</a:t>
            </a:r>
            <a:endParaRPr>
              <a:solidFill>
                <a:srgbClr val="3F3F3F"/>
              </a:solidFill>
              <a:latin typeface="Gill Sans"/>
              <a:ea typeface="Gill Sans"/>
              <a:cs typeface="Gill Sans"/>
              <a:sym typeface="Gill Sans"/>
            </a:endParaRPr>
          </a:p>
          <a:p>
            <a:pPr marL="0" lvl="0" indent="0" algn="l" rtl="0">
              <a:spcBef>
                <a:spcPts val="0"/>
              </a:spcBef>
              <a:spcAft>
                <a:spcPts val="0"/>
              </a:spcAft>
              <a:buNone/>
            </a:pPr>
            <a:r>
              <a:rPr lang="en-US">
                <a:solidFill>
                  <a:srgbClr val="3F3F3F"/>
                </a:solidFill>
                <a:latin typeface="Gill Sans"/>
                <a:ea typeface="Gill Sans"/>
                <a:cs typeface="Gill Sans"/>
                <a:sym typeface="Gill Sans"/>
              </a:rPr>
              <a:t>In NJ alone is $1.3 billion.</a:t>
            </a:r>
            <a:endParaRPr>
              <a:solidFill>
                <a:srgbClr val="3F3F3F"/>
              </a:solidFill>
              <a:latin typeface="Gill Sans"/>
              <a:ea typeface="Gill Sans"/>
              <a:cs typeface="Gill Sans"/>
              <a:sym typeface="Gill Sans"/>
            </a:endParaRPr>
          </a:p>
          <a:p>
            <a:pPr marL="0" lvl="0" indent="0" algn="l" rtl="0">
              <a:spcBef>
                <a:spcPts val="0"/>
              </a:spcBef>
              <a:spcAft>
                <a:spcPts val="0"/>
              </a:spcAft>
              <a:buNone/>
            </a:pPr>
            <a:r>
              <a:rPr lang="en-US">
                <a:solidFill>
                  <a:srgbClr val="3F3F3F"/>
                </a:solidFill>
                <a:latin typeface="Gill Sans"/>
                <a:ea typeface="Gill Sans"/>
                <a:cs typeface="Gill Sans"/>
                <a:sym typeface="Gill Sans"/>
              </a:rPr>
              <a:t>Around 39% of Americans have GYM memberships.</a:t>
            </a:r>
            <a:endParaRPr>
              <a:solidFill>
                <a:srgbClr val="3F3F3F"/>
              </a:solidFill>
              <a:latin typeface="Gill Sans"/>
              <a:ea typeface="Gill Sans"/>
              <a:cs typeface="Gill Sans"/>
              <a:sym typeface="Gill Sans"/>
            </a:endParaRPr>
          </a:p>
          <a:p>
            <a:pPr marL="0" lvl="0" indent="0" algn="l" rtl="0">
              <a:spcBef>
                <a:spcPts val="0"/>
              </a:spcBef>
              <a:spcAft>
                <a:spcPts val="0"/>
              </a:spcAft>
              <a:buNone/>
            </a:pPr>
            <a:r>
              <a:rPr lang="en-US">
                <a:solidFill>
                  <a:srgbClr val="3F3F3F"/>
                </a:solidFill>
                <a:latin typeface="Gill Sans"/>
                <a:ea typeface="Gill Sans"/>
                <a:cs typeface="Gill Sans"/>
                <a:sym typeface="Gill Sans"/>
              </a:rPr>
              <a:t>it is estimated that fitness industry will grow 171.75% - $434.74 billion.</a:t>
            </a:r>
            <a:endParaRPr>
              <a:solidFill>
                <a:srgbClr val="3F3F3F"/>
              </a:solidFill>
              <a:latin typeface="Gill Sans"/>
              <a:ea typeface="Gill Sans"/>
              <a:cs typeface="Gill Sans"/>
              <a:sym typeface="Gill Sans"/>
            </a:endParaRPr>
          </a:p>
          <a:p>
            <a:pPr marL="0" lvl="0" indent="0" algn="l" rtl="0">
              <a:spcBef>
                <a:spcPts val="0"/>
              </a:spcBef>
              <a:spcAft>
                <a:spcPts val="0"/>
              </a:spcAft>
              <a:buNone/>
            </a:pPr>
            <a:r>
              <a:rPr lang="en-US">
                <a:solidFill>
                  <a:srgbClr val="3F3F3F"/>
                </a:solidFill>
                <a:latin typeface="Gill Sans"/>
                <a:ea typeface="Gill Sans"/>
                <a:cs typeface="Gill Sans"/>
                <a:sym typeface="Gill Sans"/>
              </a:rPr>
              <a:t>Our targeted age group is the most interested in fitness and spend on memberships.</a:t>
            </a:r>
            <a:endParaRPr>
              <a:solidFill>
                <a:srgbClr val="3F3F3F"/>
              </a:solidFill>
              <a:latin typeface="Gill Sans"/>
              <a:ea typeface="Gill Sans"/>
              <a:cs typeface="Gill Sans"/>
              <a:sym typeface="Gill Sans"/>
            </a:endParaRPr>
          </a:p>
          <a:p>
            <a:pPr marL="0" lvl="0" indent="0" algn="l" rtl="0">
              <a:spcBef>
                <a:spcPts val="0"/>
              </a:spcBef>
              <a:spcAft>
                <a:spcPts val="0"/>
              </a:spcAft>
              <a:buNone/>
            </a:pPr>
            <a:endParaRPr>
              <a:solidFill>
                <a:srgbClr val="3F3F3F"/>
              </a:solidFill>
              <a:latin typeface="Gill Sans"/>
              <a:ea typeface="Gill Sans"/>
              <a:cs typeface="Gill Sans"/>
              <a:sym typeface="Gill Sans"/>
            </a:endParaRPr>
          </a:p>
        </p:txBody>
      </p:sp>
      <p:pic>
        <p:nvPicPr>
          <p:cNvPr id="86" name="Google Shape;86;p2"/>
          <p:cNvPicPr preferRelativeResize="0"/>
          <p:nvPr/>
        </p:nvPicPr>
        <p:blipFill>
          <a:blip r:embed="rId5">
            <a:alphaModFix/>
          </a:blip>
          <a:stretch>
            <a:fillRect/>
          </a:stretch>
        </p:blipFill>
        <p:spPr>
          <a:xfrm>
            <a:off x="3489325" y="3929075"/>
            <a:ext cx="3079750" cy="26947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2bf606f3628_1_0"/>
          <p:cNvSpPr txBox="1">
            <a:spLocks noGrp="1"/>
          </p:cNvSpPr>
          <p:nvPr>
            <p:ph type="ctrTitle"/>
          </p:nvPr>
        </p:nvSpPr>
        <p:spPr>
          <a:xfrm>
            <a:off x="3575304" y="768096"/>
            <a:ext cx="2907900" cy="3657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EQUIPMENT</a:t>
            </a:r>
            <a:endParaRPr/>
          </a:p>
        </p:txBody>
      </p:sp>
      <p:sp>
        <p:nvSpPr>
          <p:cNvPr id="92" name="Google Shape;92;g2bf606f3628_1_0"/>
          <p:cNvSpPr txBox="1">
            <a:spLocks noGrp="1"/>
          </p:cNvSpPr>
          <p:nvPr>
            <p:ph type="body" idx="1"/>
          </p:nvPr>
        </p:nvSpPr>
        <p:spPr>
          <a:xfrm>
            <a:off x="3575304" y="1133856"/>
            <a:ext cx="2898600" cy="2670000"/>
          </a:xfrm>
          <a:prstGeom prst="rect">
            <a:avLst/>
          </a:prstGeom>
        </p:spPr>
        <p:txBody>
          <a:bodyPr spcFirstLastPara="1" wrap="square" lIns="0" tIns="45700" rIns="0" bIns="45700" anchor="t" anchorCtr="0">
            <a:normAutofit/>
          </a:bodyPr>
          <a:lstStyle/>
          <a:p>
            <a:pPr marL="457200" lvl="0" indent="-304800" algn="l" rtl="0">
              <a:spcBef>
                <a:spcPts val="0"/>
              </a:spcBef>
              <a:spcAft>
                <a:spcPts val="0"/>
              </a:spcAft>
              <a:buSzPts val="1200"/>
              <a:buChar char="●"/>
            </a:pPr>
            <a:r>
              <a:rPr lang="en-US" sz="1200"/>
              <a:t>Daily Dose of Iron prides itself on offering the highest quality equipment to our members, all presented in a clean and aesthetically pleasing environment </a:t>
            </a:r>
            <a:endParaRPr sz="1200"/>
          </a:p>
        </p:txBody>
      </p:sp>
      <p:sp>
        <p:nvSpPr>
          <p:cNvPr id="93" name="Google Shape;93;g2bf606f3628_1_0"/>
          <p:cNvSpPr txBox="1">
            <a:spLocks noGrp="1"/>
          </p:cNvSpPr>
          <p:nvPr>
            <p:ph type="body" idx="2"/>
          </p:nvPr>
        </p:nvSpPr>
        <p:spPr>
          <a:xfrm>
            <a:off x="3584448" y="5065776"/>
            <a:ext cx="2898600" cy="1874400"/>
          </a:xfrm>
          <a:prstGeom prst="rect">
            <a:avLst/>
          </a:prstGeom>
        </p:spPr>
        <p:txBody>
          <a:bodyPr spcFirstLastPara="1" wrap="square" lIns="0" tIns="45700" rIns="0" bIns="45700" anchor="t" anchorCtr="0">
            <a:normAutofit/>
          </a:bodyPr>
          <a:lstStyle/>
          <a:p>
            <a:pPr marL="457200" lvl="0" indent="-304800" algn="l" rtl="0">
              <a:spcBef>
                <a:spcPts val="0"/>
              </a:spcBef>
              <a:spcAft>
                <a:spcPts val="0"/>
              </a:spcAft>
              <a:buSzPts val="1200"/>
              <a:buChar char="●"/>
            </a:pPr>
            <a:r>
              <a:rPr lang="en-US" sz="1200"/>
              <a:t>Amenities include a sauna, a locker room where each member gets their own personal locker, assigned upon signup</a:t>
            </a:r>
            <a:endParaRPr sz="1200"/>
          </a:p>
        </p:txBody>
      </p:sp>
      <p:sp>
        <p:nvSpPr>
          <p:cNvPr id="94" name="Google Shape;94;g2bf606f3628_1_0"/>
          <p:cNvSpPr>
            <a:spLocks noGrp="1"/>
          </p:cNvSpPr>
          <p:nvPr>
            <p:ph type="pic" idx="3"/>
          </p:nvPr>
        </p:nvSpPr>
        <p:spPr>
          <a:xfrm>
            <a:off x="0" y="0"/>
            <a:ext cx="3355800" cy="3886200"/>
          </a:xfrm>
          <a:prstGeom prst="rect">
            <a:avLst/>
          </a:prstGeom>
        </p:spPr>
      </p:sp>
      <p:sp>
        <p:nvSpPr>
          <p:cNvPr id="95" name="Google Shape;95;g2bf606f3628_1_0"/>
          <p:cNvSpPr txBox="1">
            <a:spLocks noGrp="1"/>
          </p:cNvSpPr>
          <p:nvPr>
            <p:ph type="body" idx="6"/>
          </p:nvPr>
        </p:nvSpPr>
        <p:spPr>
          <a:xfrm>
            <a:off x="7117552" y="3006375"/>
            <a:ext cx="2825400" cy="1289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solidFill>
                  <a:schemeClr val="dk2"/>
                </a:solidFill>
              </a:rPr>
              <a:t>WHAT SETS US APART</a:t>
            </a:r>
            <a:endParaRPr>
              <a:solidFill>
                <a:schemeClr val="dk2"/>
              </a:solidFill>
            </a:endParaRPr>
          </a:p>
        </p:txBody>
      </p:sp>
      <p:sp>
        <p:nvSpPr>
          <p:cNvPr id="96" name="Google Shape;96;g2bf606f3628_1_0"/>
          <p:cNvSpPr txBox="1">
            <a:spLocks noGrp="1"/>
          </p:cNvSpPr>
          <p:nvPr>
            <p:ph type="body" idx="7"/>
          </p:nvPr>
        </p:nvSpPr>
        <p:spPr>
          <a:xfrm>
            <a:off x="6931152" y="6757416"/>
            <a:ext cx="2825400" cy="429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97" name="Google Shape;97;g2bf606f3628_1_0"/>
          <p:cNvSpPr txBox="1">
            <a:spLocks noGrp="1"/>
          </p:cNvSpPr>
          <p:nvPr>
            <p:ph type="body" idx="8"/>
          </p:nvPr>
        </p:nvSpPr>
        <p:spPr>
          <a:xfrm>
            <a:off x="3575304" y="4663440"/>
            <a:ext cx="2907900" cy="3657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Amenities </a:t>
            </a:r>
            <a:endParaRPr/>
          </a:p>
        </p:txBody>
      </p:sp>
      <p:pic>
        <p:nvPicPr>
          <p:cNvPr id="98" name="Google Shape;98;g2bf606f3628_1_0"/>
          <p:cNvPicPr preferRelativeResize="0"/>
          <p:nvPr/>
        </p:nvPicPr>
        <p:blipFill>
          <a:blip r:embed="rId3">
            <a:alphaModFix/>
          </a:blip>
          <a:stretch>
            <a:fillRect/>
          </a:stretch>
        </p:blipFill>
        <p:spPr>
          <a:xfrm>
            <a:off x="18300" y="0"/>
            <a:ext cx="3337500" cy="3886200"/>
          </a:xfrm>
          <a:prstGeom prst="rect">
            <a:avLst/>
          </a:prstGeom>
          <a:noFill/>
          <a:ln>
            <a:noFill/>
          </a:ln>
        </p:spPr>
      </p:pic>
      <p:pic>
        <p:nvPicPr>
          <p:cNvPr id="99" name="Google Shape;99;g2bf606f3628_1_0"/>
          <p:cNvPicPr preferRelativeResize="0"/>
          <p:nvPr/>
        </p:nvPicPr>
        <p:blipFill>
          <a:blip r:embed="rId4">
            <a:alphaModFix/>
          </a:blip>
          <a:stretch>
            <a:fillRect/>
          </a:stretch>
        </p:blipFill>
        <p:spPr>
          <a:xfrm>
            <a:off x="38054" y="4907613"/>
            <a:ext cx="3279696" cy="21907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2bf606f3628_1_24"/>
          <p:cNvSpPr txBox="1">
            <a:spLocks noGrp="1"/>
          </p:cNvSpPr>
          <p:nvPr>
            <p:ph type="ctrTitle"/>
          </p:nvPr>
        </p:nvSpPr>
        <p:spPr>
          <a:xfrm>
            <a:off x="6612929" y="559021"/>
            <a:ext cx="2907900" cy="3657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PRICING</a:t>
            </a:r>
            <a:endParaRPr/>
          </a:p>
        </p:txBody>
      </p:sp>
      <p:sp>
        <p:nvSpPr>
          <p:cNvPr id="105" name="Google Shape;105;g2bf606f3628_1_24"/>
          <p:cNvSpPr txBox="1">
            <a:spLocks noGrp="1"/>
          </p:cNvSpPr>
          <p:nvPr>
            <p:ph type="body" idx="1"/>
          </p:nvPr>
        </p:nvSpPr>
        <p:spPr>
          <a:xfrm>
            <a:off x="6305500" y="1096900"/>
            <a:ext cx="3127200" cy="4744800"/>
          </a:xfrm>
          <a:prstGeom prst="rect">
            <a:avLst/>
          </a:prstGeom>
        </p:spPr>
        <p:txBody>
          <a:bodyPr spcFirstLastPara="1" wrap="square" lIns="0" tIns="45700" rIns="0" bIns="45700" anchor="t" anchorCtr="0">
            <a:noAutofit/>
          </a:bodyPr>
          <a:lstStyle/>
          <a:p>
            <a:pPr marL="457200" lvl="0" indent="-317500" algn="l" rtl="0">
              <a:lnSpc>
                <a:spcPct val="130000"/>
              </a:lnSpc>
              <a:spcBef>
                <a:spcPts val="0"/>
              </a:spcBef>
              <a:spcAft>
                <a:spcPts val="0"/>
              </a:spcAft>
              <a:buSzPts val="1400"/>
              <a:buChar char="●"/>
            </a:pPr>
            <a:r>
              <a:rPr lang="en-US" sz="1400"/>
              <a:t>Members can enroll on a weekly, monthly, or yearly basis</a:t>
            </a:r>
            <a:endParaRPr sz="1400"/>
          </a:p>
          <a:p>
            <a:pPr marL="457200" lvl="0" indent="0" algn="l" rtl="0">
              <a:lnSpc>
                <a:spcPct val="130000"/>
              </a:lnSpc>
              <a:spcBef>
                <a:spcPts val="0"/>
              </a:spcBef>
              <a:spcAft>
                <a:spcPts val="0"/>
              </a:spcAft>
              <a:buNone/>
            </a:pPr>
            <a:endParaRPr sz="1400"/>
          </a:p>
          <a:p>
            <a:pPr marL="457200" lvl="0" indent="-317500" algn="l" rtl="0">
              <a:lnSpc>
                <a:spcPct val="130000"/>
              </a:lnSpc>
              <a:spcBef>
                <a:spcPts val="0"/>
              </a:spcBef>
              <a:spcAft>
                <a:spcPts val="0"/>
              </a:spcAft>
              <a:buSzPts val="1400"/>
              <a:buChar char="●"/>
            </a:pPr>
            <a:r>
              <a:rPr lang="en-US" sz="1400"/>
              <a:t>Enrolling yearly will result in a discount</a:t>
            </a:r>
            <a:endParaRPr sz="1400"/>
          </a:p>
          <a:p>
            <a:pPr marL="457200" lvl="0" indent="0" algn="l" rtl="0">
              <a:lnSpc>
                <a:spcPct val="130000"/>
              </a:lnSpc>
              <a:spcBef>
                <a:spcPts val="0"/>
              </a:spcBef>
              <a:spcAft>
                <a:spcPts val="0"/>
              </a:spcAft>
              <a:buNone/>
            </a:pPr>
            <a:endParaRPr sz="1400"/>
          </a:p>
          <a:p>
            <a:pPr marL="457200" lvl="0" indent="-317500" algn="l" rtl="0">
              <a:lnSpc>
                <a:spcPct val="130000"/>
              </a:lnSpc>
              <a:spcBef>
                <a:spcPts val="0"/>
              </a:spcBef>
              <a:spcAft>
                <a:spcPts val="0"/>
              </a:spcAft>
              <a:buSzPts val="1400"/>
              <a:buChar char="●"/>
            </a:pPr>
            <a:r>
              <a:rPr lang="en-US" sz="1400"/>
              <a:t>Prices will be $360 for a year membership, $40 for a month’s membership, and $15 for a week, but if you prepay your membership you will receive an additional 10% discount.</a:t>
            </a:r>
            <a:endParaRPr sz="1400"/>
          </a:p>
          <a:p>
            <a:pPr marL="457200" lvl="0" indent="0" algn="l" rtl="0">
              <a:lnSpc>
                <a:spcPct val="130000"/>
              </a:lnSpc>
              <a:spcBef>
                <a:spcPts val="0"/>
              </a:spcBef>
              <a:spcAft>
                <a:spcPts val="0"/>
              </a:spcAft>
              <a:buNone/>
            </a:pPr>
            <a:endParaRPr sz="1400"/>
          </a:p>
          <a:p>
            <a:pPr marL="457200" lvl="0" indent="-317500" algn="l" rtl="0">
              <a:lnSpc>
                <a:spcPct val="130000"/>
              </a:lnSpc>
              <a:spcBef>
                <a:spcPts val="0"/>
              </a:spcBef>
              <a:spcAft>
                <a:spcPts val="0"/>
              </a:spcAft>
              <a:buSzPts val="1400"/>
              <a:buChar char="●"/>
            </a:pPr>
            <a:r>
              <a:rPr lang="en-US" sz="1400"/>
              <a:t>Members can cancel anytime, but prepaid memberships are non-refundable</a:t>
            </a:r>
            <a:endParaRPr sz="1400"/>
          </a:p>
        </p:txBody>
      </p:sp>
      <p:sp>
        <p:nvSpPr>
          <p:cNvPr id="106" name="Google Shape;106;g2bf606f3628_1_24"/>
          <p:cNvSpPr>
            <a:spLocks noGrp="1"/>
          </p:cNvSpPr>
          <p:nvPr>
            <p:ph type="pic" idx="3"/>
          </p:nvPr>
        </p:nvSpPr>
        <p:spPr>
          <a:xfrm>
            <a:off x="0" y="0"/>
            <a:ext cx="3355800" cy="3886200"/>
          </a:xfrm>
          <a:prstGeom prst="rect">
            <a:avLst/>
          </a:prstGeom>
        </p:spPr>
      </p:sp>
      <p:pic>
        <p:nvPicPr>
          <p:cNvPr id="107" name="Google Shape;107;g2bf606f3628_1_24"/>
          <p:cNvPicPr preferRelativeResize="0"/>
          <p:nvPr/>
        </p:nvPicPr>
        <p:blipFill>
          <a:blip r:embed="rId3">
            <a:alphaModFix/>
          </a:blip>
          <a:stretch>
            <a:fillRect/>
          </a:stretch>
        </p:blipFill>
        <p:spPr>
          <a:xfrm>
            <a:off x="7174450" y="5521204"/>
            <a:ext cx="2752225" cy="2251196"/>
          </a:xfrm>
          <a:prstGeom prst="rect">
            <a:avLst/>
          </a:prstGeom>
          <a:noFill/>
          <a:ln>
            <a:noFill/>
          </a:ln>
        </p:spPr>
      </p:pic>
      <p:sp>
        <p:nvSpPr>
          <p:cNvPr id="108" name="Google Shape;108;g2bf606f3628_1_24"/>
          <p:cNvSpPr txBox="1"/>
          <p:nvPr/>
        </p:nvSpPr>
        <p:spPr>
          <a:xfrm>
            <a:off x="3351300" y="5617800"/>
            <a:ext cx="3355800" cy="14775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1200">
                <a:solidFill>
                  <a:srgbClr val="3F3F3F"/>
                </a:solidFill>
                <a:latin typeface="Gill Sans"/>
                <a:ea typeface="Gill Sans"/>
                <a:cs typeface="Gill Sans"/>
                <a:sym typeface="Gill Sans"/>
              </a:rPr>
              <a:t>Our prices were determined by researching pricing for competing upper end gyms in the area (for example, one gym in Northfield charges a whopping $480 for a year’s membership)</a:t>
            </a:r>
            <a:endParaRPr sz="1200">
              <a:solidFill>
                <a:srgbClr val="3F3F3F"/>
              </a:solidFill>
              <a:latin typeface="Gill Sans"/>
              <a:ea typeface="Gill Sans"/>
              <a:cs typeface="Gill Sans"/>
              <a:sym typeface="Gill Sans"/>
            </a:endParaRPr>
          </a:p>
        </p:txBody>
      </p:sp>
      <p:pic>
        <p:nvPicPr>
          <p:cNvPr id="109" name="Google Shape;109;g2bf606f3628_1_24"/>
          <p:cNvPicPr preferRelativeResize="0"/>
          <p:nvPr/>
        </p:nvPicPr>
        <p:blipFill>
          <a:blip r:embed="rId4">
            <a:alphaModFix/>
          </a:blip>
          <a:stretch>
            <a:fillRect/>
          </a:stretch>
        </p:blipFill>
        <p:spPr>
          <a:xfrm>
            <a:off x="-4500" y="0"/>
            <a:ext cx="3355800" cy="38862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a:spLocks noGrp="1"/>
          </p:cNvSpPr>
          <p:nvPr>
            <p:ph type="ctrTitle"/>
          </p:nvPr>
        </p:nvSpPr>
        <p:spPr>
          <a:xfrm>
            <a:off x="3584454" y="657421"/>
            <a:ext cx="2907900" cy="36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dk2"/>
              </a:buClr>
              <a:buSzPts val="2000"/>
              <a:buFont typeface="Century Gothic"/>
              <a:buNone/>
            </a:pPr>
            <a:r>
              <a:rPr lang="en-US"/>
              <a:t>MARKET ANALYSIS</a:t>
            </a:r>
            <a:endParaRPr/>
          </a:p>
        </p:txBody>
      </p:sp>
      <p:pic>
        <p:nvPicPr>
          <p:cNvPr id="115" name="Google Shape;115;p3" descr="close up of person tying shoes"/>
          <p:cNvPicPr preferRelativeResize="0">
            <a:picLocks noGrp="1"/>
          </p:cNvPicPr>
          <p:nvPr>
            <p:ph type="pic" idx="3"/>
          </p:nvPr>
        </p:nvPicPr>
        <p:blipFill rotWithShape="1">
          <a:blip r:embed="rId3">
            <a:alphaModFix/>
          </a:blip>
          <a:srcRect t="47" b="46"/>
          <a:stretch/>
        </p:blipFill>
        <p:spPr>
          <a:xfrm flipH="1">
            <a:off x="0" y="0"/>
            <a:ext cx="3355848" cy="3886200"/>
          </a:xfrm>
          <a:prstGeom prst="rect">
            <a:avLst/>
          </a:prstGeom>
          <a:noFill/>
          <a:ln>
            <a:noFill/>
          </a:ln>
        </p:spPr>
      </p:pic>
      <p:sp>
        <p:nvSpPr>
          <p:cNvPr id="116" name="Google Shape;116;p3"/>
          <p:cNvSpPr txBox="1">
            <a:spLocks noGrp="1"/>
          </p:cNvSpPr>
          <p:nvPr>
            <p:ph type="body" idx="5"/>
          </p:nvPr>
        </p:nvSpPr>
        <p:spPr>
          <a:xfrm>
            <a:off x="250858" y="4809744"/>
            <a:ext cx="2807208" cy="267004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400"/>
              <a:buFont typeface="Arial"/>
              <a:buNone/>
            </a:pPr>
            <a:r>
              <a:rPr lang="en-US"/>
              <a:t>IT’S NEVER TOO EARLY OR TOO LATE TO WORK TOWARDS BEING THE HEALTHIEST YOU.</a:t>
            </a:r>
            <a:endParaRPr/>
          </a:p>
        </p:txBody>
      </p:sp>
      <p:sp>
        <p:nvSpPr>
          <p:cNvPr id="117" name="Google Shape;117;p3"/>
          <p:cNvSpPr txBox="1">
            <a:spLocks noGrp="1"/>
          </p:cNvSpPr>
          <p:nvPr>
            <p:ph type="body" idx="1"/>
          </p:nvPr>
        </p:nvSpPr>
        <p:spPr>
          <a:xfrm>
            <a:off x="3575304" y="1133856"/>
            <a:ext cx="2898648" cy="5920846"/>
          </a:xfrm>
          <a:prstGeom prst="rect">
            <a:avLst/>
          </a:prstGeom>
          <a:noFill/>
          <a:ln>
            <a:noFill/>
          </a:ln>
        </p:spPr>
        <p:txBody>
          <a:bodyPr spcFirstLastPara="1" wrap="square" lIns="0" tIns="45700" rIns="0" bIns="45700" anchor="t" anchorCtr="0">
            <a:normAutofit fontScale="92500"/>
          </a:bodyPr>
          <a:lstStyle/>
          <a:p>
            <a:pPr marL="0" lvl="0" indent="0" algn="l" rtl="0">
              <a:lnSpc>
                <a:spcPct val="150000"/>
              </a:lnSpc>
              <a:spcBef>
                <a:spcPts val="0"/>
              </a:spcBef>
              <a:spcAft>
                <a:spcPts val="0"/>
              </a:spcAft>
              <a:buClr>
                <a:srgbClr val="3F3F3F"/>
              </a:buClr>
              <a:buSzPct val="100000"/>
              <a:buNone/>
            </a:pPr>
            <a:r>
              <a:rPr lang="en-US" sz="1600"/>
              <a:t>Based on our research we have chosen our location for the gym in Atlantic City, New Jersey near the beach. Our targeted audience is from the age 16 to 45 with motivation and passion to live a healthy and well life. </a:t>
            </a:r>
            <a:endParaRPr/>
          </a:p>
          <a:p>
            <a:pPr marL="0" lvl="0" indent="0" algn="l" rtl="0">
              <a:lnSpc>
                <a:spcPct val="150000"/>
              </a:lnSpc>
              <a:spcBef>
                <a:spcPts val="0"/>
              </a:spcBef>
              <a:spcAft>
                <a:spcPts val="0"/>
              </a:spcAft>
              <a:buClr>
                <a:srgbClr val="3F3F3F"/>
              </a:buClr>
              <a:buSzPct val="100000"/>
              <a:buNone/>
            </a:pPr>
            <a:r>
              <a:rPr lang="en-US" sz="1600"/>
              <a:t>Our location is strategically chosen by keeping our targeted audience in mind. After a long day at work, our members will be able to achieve their goals from early morning to late at night, with a breathtaking view of the beach. </a:t>
            </a:r>
            <a:endParaRPr/>
          </a:p>
          <a:p>
            <a:pPr marL="0" lvl="0" indent="0" algn="l" rtl="0">
              <a:lnSpc>
                <a:spcPct val="150000"/>
              </a:lnSpc>
              <a:spcBef>
                <a:spcPts val="0"/>
              </a:spcBef>
              <a:spcAft>
                <a:spcPts val="0"/>
              </a:spcAft>
              <a:buClr>
                <a:srgbClr val="3F3F3F"/>
              </a:buClr>
              <a:buSzPct val="100000"/>
              <a:buNone/>
            </a:pPr>
            <a:r>
              <a:rPr lang="en-US" sz="1600"/>
              <a:t>Our offers and services are tailored to the preference of our members, from the insights that we got from surveys and focus groups.</a:t>
            </a:r>
            <a:endParaRPr/>
          </a:p>
        </p:txBody>
      </p:sp>
      <p:pic>
        <p:nvPicPr>
          <p:cNvPr id="118" name="Google Shape;118;p3" descr="pair of shoes"/>
          <p:cNvPicPr preferRelativeResize="0">
            <a:picLocks noGrp="1"/>
          </p:cNvPicPr>
          <p:nvPr>
            <p:ph type="pic" idx="4"/>
          </p:nvPr>
        </p:nvPicPr>
        <p:blipFill rotWithShape="1">
          <a:blip r:embed="rId4">
            <a:alphaModFix/>
          </a:blip>
          <a:srcRect t="88" b="88"/>
          <a:stretch/>
        </p:blipFill>
        <p:spPr>
          <a:xfrm>
            <a:off x="6720843" y="-1"/>
            <a:ext cx="3337557" cy="7772395"/>
          </a:xfrm>
          <a:prstGeom prst="rect">
            <a:avLst/>
          </a:prstGeom>
          <a:noFill/>
          <a:ln>
            <a:noFill/>
          </a:ln>
        </p:spPr>
      </p:pic>
      <p:sp>
        <p:nvSpPr>
          <p:cNvPr id="119" name="Google Shape;119;p3"/>
          <p:cNvSpPr txBox="1"/>
          <p:nvPr/>
        </p:nvSpPr>
        <p:spPr>
          <a:xfrm>
            <a:off x="6720850" y="1133850"/>
            <a:ext cx="3252900" cy="6370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450">
                <a:solidFill>
                  <a:schemeClr val="lt1"/>
                </a:solidFill>
                <a:latin typeface="Gill Sans"/>
                <a:ea typeface="Gill Sans"/>
                <a:cs typeface="Gill Sans"/>
                <a:sym typeface="Gill Sans"/>
              </a:rPr>
              <a:t>we have a comprehensive marketing strategy to attract customers and gain attention from them.</a:t>
            </a:r>
            <a:endParaRPr sz="1450">
              <a:solidFill>
                <a:schemeClr val="lt1"/>
              </a:solidFill>
              <a:latin typeface="Gill Sans"/>
              <a:ea typeface="Gill Sans"/>
              <a:cs typeface="Gill Sans"/>
              <a:sym typeface="Gill Sans"/>
            </a:endParaRPr>
          </a:p>
          <a:p>
            <a:pPr marL="0" lvl="0" indent="0" algn="l" rtl="0">
              <a:lnSpc>
                <a:spcPct val="150000"/>
              </a:lnSpc>
              <a:spcBef>
                <a:spcPts val="0"/>
              </a:spcBef>
              <a:spcAft>
                <a:spcPts val="0"/>
              </a:spcAft>
              <a:buNone/>
            </a:pPr>
            <a:r>
              <a:rPr lang="en-US" sz="1450">
                <a:solidFill>
                  <a:schemeClr val="lt1"/>
                </a:solidFill>
                <a:latin typeface="Gill Sans"/>
                <a:ea typeface="Gill Sans"/>
                <a:cs typeface="Gill Sans"/>
                <a:sym typeface="Gill Sans"/>
              </a:rPr>
              <a:t>we will use social media accounts to promote our gym with pictures and information.</a:t>
            </a:r>
            <a:endParaRPr sz="1450">
              <a:solidFill>
                <a:schemeClr val="lt1"/>
              </a:solidFill>
              <a:latin typeface="Gill Sans"/>
              <a:ea typeface="Gill Sans"/>
              <a:cs typeface="Gill Sans"/>
              <a:sym typeface="Gill Sans"/>
            </a:endParaRPr>
          </a:p>
          <a:p>
            <a:pPr marL="0" lvl="0" indent="0" algn="l" rtl="0">
              <a:lnSpc>
                <a:spcPct val="150000"/>
              </a:lnSpc>
              <a:spcBef>
                <a:spcPts val="0"/>
              </a:spcBef>
              <a:spcAft>
                <a:spcPts val="0"/>
              </a:spcAft>
              <a:buNone/>
            </a:pPr>
            <a:r>
              <a:rPr lang="en-US" sz="1450">
                <a:solidFill>
                  <a:schemeClr val="lt1"/>
                </a:solidFill>
                <a:latin typeface="Gill Sans"/>
                <a:ea typeface="Gill Sans"/>
                <a:cs typeface="Gill Sans"/>
                <a:sym typeface="Gill Sans"/>
              </a:rPr>
              <a:t>we will have an official website for our gym, with detailed information about our services and products.</a:t>
            </a:r>
            <a:endParaRPr sz="1450">
              <a:solidFill>
                <a:schemeClr val="lt1"/>
              </a:solidFill>
              <a:latin typeface="Gill Sans"/>
              <a:ea typeface="Gill Sans"/>
              <a:cs typeface="Gill Sans"/>
              <a:sym typeface="Gill Sans"/>
            </a:endParaRPr>
          </a:p>
          <a:p>
            <a:pPr marL="0" lvl="0" indent="0" algn="l" rtl="0">
              <a:lnSpc>
                <a:spcPct val="150000"/>
              </a:lnSpc>
              <a:spcBef>
                <a:spcPts val="0"/>
              </a:spcBef>
              <a:spcAft>
                <a:spcPts val="0"/>
              </a:spcAft>
              <a:buNone/>
            </a:pPr>
            <a:r>
              <a:rPr lang="en-US" sz="1450">
                <a:solidFill>
                  <a:schemeClr val="lt1"/>
                </a:solidFill>
                <a:latin typeface="Gill Sans"/>
                <a:ea typeface="Gill Sans"/>
                <a:cs typeface="Gill Sans"/>
                <a:sym typeface="Gill Sans"/>
              </a:rPr>
              <a:t>we will collaborate with other complementary businesses to promote our gym using flyers and posters.</a:t>
            </a:r>
            <a:endParaRPr sz="1450">
              <a:solidFill>
                <a:schemeClr val="lt1"/>
              </a:solidFill>
              <a:latin typeface="Gill Sans"/>
              <a:ea typeface="Gill Sans"/>
              <a:cs typeface="Gill Sans"/>
              <a:sym typeface="Gill Sans"/>
            </a:endParaRPr>
          </a:p>
          <a:p>
            <a:pPr marL="0" lvl="0" indent="0" algn="l" rtl="0">
              <a:lnSpc>
                <a:spcPct val="150000"/>
              </a:lnSpc>
              <a:spcBef>
                <a:spcPts val="0"/>
              </a:spcBef>
              <a:spcAft>
                <a:spcPts val="0"/>
              </a:spcAft>
              <a:buNone/>
            </a:pPr>
            <a:r>
              <a:rPr lang="en-US" sz="1450">
                <a:solidFill>
                  <a:schemeClr val="lt1"/>
                </a:solidFill>
                <a:latin typeface="Gill Sans"/>
                <a:ea typeface="Gill Sans"/>
                <a:cs typeface="Gill Sans"/>
                <a:sym typeface="Gill Sans"/>
              </a:rPr>
              <a:t>we will mostly rely on the referrals of our members.</a:t>
            </a:r>
            <a:endParaRPr sz="1450">
              <a:solidFill>
                <a:schemeClr val="lt1"/>
              </a:solidFill>
              <a:latin typeface="Gill Sans"/>
              <a:ea typeface="Gill Sans"/>
              <a:cs typeface="Gill Sans"/>
              <a:sym typeface="Gill Sans"/>
            </a:endParaRPr>
          </a:p>
          <a:p>
            <a:pPr marL="0" lvl="0" indent="0" algn="l" rtl="0">
              <a:lnSpc>
                <a:spcPct val="150000"/>
              </a:lnSpc>
              <a:spcBef>
                <a:spcPts val="0"/>
              </a:spcBef>
              <a:spcAft>
                <a:spcPts val="0"/>
              </a:spcAft>
              <a:buNone/>
            </a:pPr>
            <a:r>
              <a:rPr lang="en-US" sz="1450">
                <a:solidFill>
                  <a:schemeClr val="lt1"/>
                </a:solidFill>
                <a:latin typeface="Gill Sans"/>
                <a:ea typeface="Gill Sans"/>
                <a:cs typeface="Gill Sans"/>
                <a:sym typeface="Gill Sans"/>
              </a:rPr>
              <a:t>we will also participate in the community events to promote our gym.</a:t>
            </a:r>
            <a:endParaRPr sz="1450">
              <a:solidFill>
                <a:schemeClr val="lt1"/>
              </a:solidFill>
              <a:latin typeface="Gill Sans"/>
              <a:ea typeface="Gill Sans"/>
              <a:cs typeface="Gill Sans"/>
              <a:sym typeface="Gill Sans"/>
            </a:endParaRPr>
          </a:p>
        </p:txBody>
      </p:sp>
      <p:sp>
        <p:nvSpPr>
          <p:cNvPr id="120" name="Google Shape;120;p3"/>
          <p:cNvSpPr txBox="1"/>
          <p:nvPr/>
        </p:nvSpPr>
        <p:spPr>
          <a:xfrm>
            <a:off x="6902225" y="562325"/>
            <a:ext cx="2974800"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solidFill>
                  <a:schemeClr val="lt1"/>
                </a:solidFill>
                <a:latin typeface="Gill Sans"/>
                <a:ea typeface="Gill Sans"/>
                <a:cs typeface="Gill Sans"/>
                <a:sym typeface="Gill Sans"/>
              </a:rPr>
              <a:t>Marketing Strategy</a:t>
            </a:r>
            <a:endParaRPr sz="2600">
              <a:solidFill>
                <a:schemeClr val="lt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a:spLocks noGrp="1"/>
          </p:cNvSpPr>
          <p:nvPr>
            <p:ph type="body" idx="5"/>
          </p:nvPr>
        </p:nvSpPr>
        <p:spPr>
          <a:xfrm>
            <a:off x="274775" y="1045351"/>
            <a:ext cx="2898600" cy="2645700"/>
          </a:xfrm>
          <a:prstGeom prst="rect">
            <a:avLst/>
          </a:prstGeom>
          <a:noFill/>
          <a:ln>
            <a:noFill/>
          </a:ln>
        </p:spPr>
        <p:txBody>
          <a:bodyPr spcFirstLastPara="1" wrap="square" lIns="91425" tIns="45700" rIns="91425" bIns="45700" anchor="t" anchorCtr="0">
            <a:noAutofit/>
          </a:bodyPr>
          <a:lstStyle/>
          <a:p>
            <a:pPr marL="0" lvl="0" indent="0" algn="l" rtl="0">
              <a:lnSpc>
                <a:spcPct val="163636"/>
              </a:lnSpc>
              <a:spcBef>
                <a:spcPts val="0"/>
              </a:spcBef>
              <a:spcAft>
                <a:spcPts val="0"/>
              </a:spcAft>
              <a:buClr>
                <a:schemeClr val="lt1"/>
              </a:buClr>
              <a:buSzPts val="1100"/>
              <a:buNone/>
            </a:pPr>
            <a:r>
              <a:rPr lang="en-US" sz="2100">
                <a:latin typeface="Mulish"/>
                <a:ea typeface="Mulish"/>
                <a:cs typeface="Mulish"/>
                <a:sym typeface="Mulish"/>
              </a:rPr>
              <a:t>All great achievements require time.” </a:t>
            </a:r>
            <a:endParaRPr sz="2100">
              <a:latin typeface="Mulish"/>
              <a:ea typeface="Mulish"/>
              <a:cs typeface="Mulish"/>
              <a:sym typeface="Mulish"/>
            </a:endParaRPr>
          </a:p>
          <a:p>
            <a:pPr marL="0" lvl="0" indent="0" algn="l" rtl="0">
              <a:lnSpc>
                <a:spcPct val="163636"/>
              </a:lnSpc>
              <a:spcBef>
                <a:spcPts val="0"/>
              </a:spcBef>
              <a:spcAft>
                <a:spcPts val="0"/>
              </a:spcAft>
              <a:buClr>
                <a:schemeClr val="lt1"/>
              </a:buClr>
              <a:buSzPts val="1100"/>
              <a:buNone/>
            </a:pPr>
            <a:r>
              <a:rPr lang="en-US" sz="2100">
                <a:latin typeface="Mulish"/>
                <a:ea typeface="Mulish"/>
                <a:cs typeface="Mulish"/>
                <a:sym typeface="Mulish"/>
              </a:rPr>
              <a:t> Maya Angelou</a:t>
            </a:r>
            <a:endParaRPr sz="2100">
              <a:latin typeface="Mulish"/>
              <a:ea typeface="Mulish"/>
              <a:cs typeface="Mulish"/>
              <a:sym typeface="Mulish"/>
            </a:endParaRPr>
          </a:p>
        </p:txBody>
      </p:sp>
      <p:pic>
        <p:nvPicPr>
          <p:cNvPr id="126" name="Google Shape;126;p4" descr="group of people high fiving"/>
          <p:cNvPicPr preferRelativeResize="0">
            <a:picLocks noGrp="1"/>
          </p:cNvPicPr>
          <p:nvPr>
            <p:ph type="pic" idx="2"/>
          </p:nvPr>
        </p:nvPicPr>
        <p:blipFill rotWithShape="1">
          <a:blip r:embed="rId3">
            <a:alphaModFix/>
          </a:blip>
          <a:srcRect l="237" r="236"/>
          <a:stretch/>
        </p:blipFill>
        <p:spPr>
          <a:xfrm>
            <a:off x="0" y="3886200"/>
            <a:ext cx="3337557" cy="3886200"/>
          </a:xfrm>
          <a:prstGeom prst="rect">
            <a:avLst/>
          </a:prstGeom>
          <a:noFill/>
          <a:ln>
            <a:noFill/>
          </a:ln>
        </p:spPr>
      </p:pic>
      <p:pic>
        <p:nvPicPr>
          <p:cNvPr id="127" name="Google Shape;127;p4" descr="person stretching on basketball court"/>
          <p:cNvPicPr preferRelativeResize="0">
            <a:picLocks noGrp="1"/>
          </p:cNvPicPr>
          <p:nvPr>
            <p:ph type="pic" idx="3"/>
          </p:nvPr>
        </p:nvPicPr>
        <p:blipFill rotWithShape="1">
          <a:blip r:embed="rId4">
            <a:alphaModFix/>
          </a:blip>
          <a:srcRect t="260" b="260"/>
          <a:stretch/>
        </p:blipFill>
        <p:spPr>
          <a:xfrm>
            <a:off x="3337557" y="0"/>
            <a:ext cx="6720844" cy="3886200"/>
          </a:xfrm>
          <a:prstGeom prst="rect">
            <a:avLst/>
          </a:prstGeom>
          <a:noFill/>
          <a:ln>
            <a:noFill/>
          </a:ln>
        </p:spPr>
      </p:pic>
      <p:sp>
        <p:nvSpPr>
          <p:cNvPr id="128" name="Google Shape;128;p4"/>
          <p:cNvSpPr txBox="1">
            <a:spLocks noGrp="1"/>
          </p:cNvSpPr>
          <p:nvPr>
            <p:ph type="body" idx="6"/>
          </p:nvPr>
        </p:nvSpPr>
        <p:spPr>
          <a:xfrm>
            <a:off x="3572193" y="4412125"/>
            <a:ext cx="2898600" cy="447600"/>
          </a:xfrm>
          <a:prstGeom prst="rect">
            <a:avLst/>
          </a:prstGeom>
          <a:noFill/>
          <a:ln>
            <a:noFill/>
          </a:ln>
        </p:spPr>
        <p:txBody>
          <a:bodyPr spcFirstLastPara="1" wrap="square" lIns="0" tIns="45700" rIns="91425" bIns="45700" anchor="ctr" anchorCtr="0">
            <a:noAutofit/>
          </a:bodyPr>
          <a:lstStyle/>
          <a:p>
            <a:pPr marL="0" lvl="0" indent="0" algn="l" rtl="0">
              <a:lnSpc>
                <a:spcPct val="100000"/>
              </a:lnSpc>
              <a:spcBef>
                <a:spcPts val="0"/>
              </a:spcBef>
              <a:spcAft>
                <a:spcPts val="0"/>
              </a:spcAft>
              <a:buClr>
                <a:schemeClr val="dk2"/>
              </a:buClr>
              <a:buSzPts val="2000"/>
              <a:buFont typeface="Arial"/>
              <a:buNone/>
            </a:pPr>
            <a:r>
              <a:rPr lang="en-US"/>
              <a:t>competition</a:t>
            </a:r>
            <a:endParaRPr/>
          </a:p>
        </p:txBody>
      </p:sp>
      <p:sp>
        <p:nvSpPr>
          <p:cNvPr id="129" name="Google Shape;129;p4"/>
          <p:cNvSpPr txBox="1">
            <a:spLocks noGrp="1"/>
          </p:cNvSpPr>
          <p:nvPr>
            <p:ph type="body" idx="1"/>
          </p:nvPr>
        </p:nvSpPr>
        <p:spPr>
          <a:xfrm>
            <a:off x="3575300" y="5020050"/>
            <a:ext cx="2807400" cy="2481900"/>
          </a:xfrm>
          <a:prstGeom prst="rect">
            <a:avLst/>
          </a:prstGeom>
          <a:noFill/>
          <a:ln>
            <a:noFill/>
          </a:ln>
        </p:spPr>
        <p:txBody>
          <a:bodyPr spcFirstLastPara="1" wrap="square" lIns="0" tIns="45700" rIns="45700" bIns="45700" anchor="t" anchorCtr="0">
            <a:normAutofit/>
          </a:bodyPr>
          <a:lstStyle/>
          <a:p>
            <a:pPr marL="0" lvl="0" indent="0" algn="l" rtl="0">
              <a:lnSpc>
                <a:spcPct val="150000"/>
              </a:lnSpc>
              <a:spcBef>
                <a:spcPts val="0"/>
              </a:spcBef>
              <a:spcAft>
                <a:spcPts val="0"/>
              </a:spcAft>
              <a:buClr>
                <a:srgbClr val="3F3F3F"/>
              </a:buClr>
              <a:buSzPts val="1100"/>
              <a:buNone/>
            </a:pPr>
            <a:r>
              <a:rPr lang="en-US"/>
              <a:t>We are in competition with a few gyms in the area, including W.O.L.F. fitness, NYC fitness, and the Atilis Galloway. We can competing by offering promotions and a higher class fitness experience so that we can improve our facility and differ from competitors and be the go to fitness center in AC. </a:t>
            </a:r>
            <a:endParaRPr/>
          </a:p>
        </p:txBody>
      </p:sp>
      <p:sp>
        <p:nvSpPr>
          <p:cNvPr id="130" name="Google Shape;130;p4"/>
          <p:cNvSpPr txBox="1"/>
          <p:nvPr/>
        </p:nvSpPr>
        <p:spPr>
          <a:xfrm>
            <a:off x="7243575" y="4412125"/>
            <a:ext cx="22137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dk2"/>
                </a:solidFill>
                <a:latin typeface="Gill Sans"/>
                <a:ea typeface="Gill Sans"/>
                <a:cs typeface="Gill Sans"/>
                <a:sym typeface="Gill Sans"/>
              </a:rPr>
              <a:t>Location</a:t>
            </a:r>
            <a:endParaRPr sz="2200" b="1">
              <a:solidFill>
                <a:schemeClr val="dk2"/>
              </a:solidFill>
              <a:latin typeface="Gill Sans"/>
              <a:ea typeface="Gill Sans"/>
              <a:cs typeface="Gill Sans"/>
              <a:sym typeface="Gill Sans"/>
            </a:endParaRPr>
          </a:p>
        </p:txBody>
      </p:sp>
      <p:sp>
        <p:nvSpPr>
          <p:cNvPr id="131" name="Google Shape;131;p4"/>
          <p:cNvSpPr txBox="1"/>
          <p:nvPr/>
        </p:nvSpPr>
        <p:spPr>
          <a:xfrm>
            <a:off x="6809775" y="4931550"/>
            <a:ext cx="2807400" cy="2570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a:solidFill>
                  <a:schemeClr val="dk1"/>
                </a:solidFill>
                <a:latin typeface="Gill Sans"/>
                <a:ea typeface="Gill Sans"/>
                <a:cs typeface="Gill Sans"/>
                <a:sym typeface="Gill Sans"/>
              </a:rPr>
              <a:t>Our prime  location will be  a free standing building near the AC coastline. We will be equipped with modern equipment and  amenities.</a:t>
            </a:r>
            <a:endParaRPr sz="1100">
              <a:solidFill>
                <a:schemeClr val="dk1"/>
              </a:solidFill>
              <a:latin typeface="Gill Sans"/>
              <a:ea typeface="Gill Sans"/>
              <a:cs typeface="Gill Sans"/>
              <a:sym typeface="Gill Sans"/>
            </a:endParaRPr>
          </a:p>
          <a:p>
            <a:pPr marL="0" lvl="0" indent="0" algn="l" rtl="0">
              <a:lnSpc>
                <a:spcPct val="150000"/>
              </a:lnSpc>
              <a:spcBef>
                <a:spcPts val="0"/>
              </a:spcBef>
              <a:spcAft>
                <a:spcPts val="0"/>
              </a:spcAft>
              <a:buNone/>
            </a:pPr>
            <a:r>
              <a:rPr lang="en-US" sz="1100">
                <a:solidFill>
                  <a:schemeClr val="dk1"/>
                </a:solidFill>
                <a:latin typeface="Gill Sans"/>
                <a:ea typeface="Gill Sans"/>
                <a:cs typeface="Gill Sans"/>
                <a:sym typeface="Gill Sans"/>
              </a:rPr>
              <a:t>keeping the geography in mind, our gym will be near complimentary businesses like, places where you can get health products, grocery, physical therapy, and others.</a:t>
            </a:r>
            <a:endParaRPr sz="1100">
              <a:solidFill>
                <a:schemeClr val="dk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g2bf606f3628_0_6"/>
          <p:cNvPicPr preferRelativeResize="0">
            <a:picLocks noGrp="1"/>
          </p:cNvPicPr>
          <p:nvPr>
            <p:ph type="pic" idx="3"/>
          </p:nvPr>
        </p:nvPicPr>
        <p:blipFill rotWithShape="1">
          <a:blip r:embed="rId3">
            <a:alphaModFix/>
          </a:blip>
          <a:srcRect t="6634" b="6634"/>
          <a:stretch/>
        </p:blipFill>
        <p:spPr>
          <a:xfrm>
            <a:off x="3337557" y="0"/>
            <a:ext cx="6720900" cy="3886200"/>
          </a:xfrm>
          <a:prstGeom prst="rect">
            <a:avLst/>
          </a:prstGeom>
        </p:spPr>
      </p:pic>
      <p:sp>
        <p:nvSpPr>
          <p:cNvPr id="137" name="Google Shape;137;g2bf606f3628_0_6"/>
          <p:cNvSpPr txBox="1">
            <a:spLocks noGrp="1"/>
          </p:cNvSpPr>
          <p:nvPr>
            <p:ph type="body" idx="1"/>
          </p:nvPr>
        </p:nvSpPr>
        <p:spPr>
          <a:xfrm>
            <a:off x="4829704" y="4958556"/>
            <a:ext cx="2898600" cy="2496300"/>
          </a:xfrm>
          <a:prstGeom prst="rect">
            <a:avLst/>
          </a:prstGeom>
        </p:spPr>
        <p:txBody>
          <a:bodyPr spcFirstLastPara="1" wrap="square" lIns="0" tIns="45700" rIns="45700" bIns="45700" anchor="t" anchorCtr="0">
            <a:normAutofit/>
          </a:bodyPr>
          <a:lstStyle/>
          <a:p>
            <a:pPr marL="0" lvl="0" indent="0" algn="l" rtl="0">
              <a:spcBef>
                <a:spcPts val="0"/>
              </a:spcBef>
              <a:spcAft>
                <a:spcPts val="0"/>
              </a:spcAft>
              <a:buNone/>
            </a:pPr>
            <a:r>
              <a:rPr lang="en-US" sz="1300"/>
              <a:t>Our business will be owned by partners. where we will make important decisions, manage our daily operations, maintenance and implying policies and procedures. </a:t>
            </a:r>
            <a:endParaRPr sz="1300"/>
          </a:p>
          <a:p>
            <a:pPr marL="0" lvl="0" indent="0" algn="l" rtl="0">
              <a:spcBef>
                <a:spcPts val="0"/>
              </a:spcBef>
              <a:spcAft>
                <a:spcPts val="0"/>
              </a:spcAft>
              <a:buNone/>
            </a:pPr>
            <a:r>
              <a:rPr lang="en-US" sz="1300"/>
              <a:t>we will have additional help for our front desk services, cleaning, and inventory most importantly our experienced Trainers.</a:t>
            </a:r>
            <a:endParaRPr sz="1300"/>
          </a:p>
        </p:txBody>
      </p:sp>
      <p:sp>
        <p:nvSpPr>
          <p:cNvPr id="138" name="Google Shape;138;g2bf606f3628_0_6"/>
          <p:cNvSpPr txBox="1">
            <a:spLocks noGrp="1"/>
          </p:cNvSpPr>
          <p:nvPr>
            <p:ph type="title"/>
          </p:nvPr>
        </p:nvSpPr>
        <p:spPr>
          <a:xfrm>
            <a:off x="228600" y="786385"/>
            <a:ext cx="2944500" cy="67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2"/>
                </a:solidFill>
              </a:rPr>
              <a:t>Costs</a:t>
            </a:r>
            <a:endParaRPr/>
          </a:p>
        </p:txBody>
      </p:sp>
      <p:sp>
        <p:nvSpPr>
          <p:cNvPr id="139" name="Google Shape;139;g2bf606f3628_0_6"/>
          <p:cNvSpPr txBox="1">
            <a:spLocks noGrp="1"/>
          </p:cNvSpPr>
          <p:nvPr>
            <p:ph type="body" idx="5"/>
          </p:nvPr>
        </p:nvSpPr>
        <p:spPr>
          <a:xfrm>
            <a:off x="228450" y="1345502"/>
            <a:ext cx="2944800" cy="2405400"/>
          </a:xfrm>
          <a:prstGeom prst="rect">
            <a:avLst/>
          </a:prstGeom>
        </p:spPr>
        <p:txBody>
          <a:bodyPr spcFirstLastPara="1" wrap="square" lIns="91425" tIns="45700" rIns="91425" bIns="45700" anchor="t" anchorCtr="0">
            <a:noAutofit/>
          </a:bodyPr>
          <a:lstStyle/>
          <a:p>
            <a:pPr marL="457200" lvl="0" indent="-298450" algn="l" rtl="0">
              <a:spcBef>
                <a:spcPts val="1000"/>
              </a:spcBef>
              <a:spcAft>
                <a:spcPts val="0"/>
              </a:spcAft>
              <a:buSzPts val="1100"/>
              <a:buChar char="•"/>
            </a:pPr>
            <a:r>
              <a:rPr lang="en-US"/>
              <a:t>Opening this gym will be expensive, we estimate that equipment will cost around $60,000</a:t>
            </a:r>
            <a:endParaRPr/>
          </a:p>
          <a:p>
            <a:pPr marL="457200" lvl="0" indent="-298450" algn="l" rtl="0">
              <a:spcBef>
                <a:spcPts val="0"/>
              </a:spcBef>
              <a:spcAft>
                <a:spcPts val="0"/>
              </a:spcAft>
              <a:buSzPts val="1100"/>
              <a:buChar char="•"/>
            </a:pPr>
            <a:r>
              <a:rPr lang="en-US"/>
              <a:t>Rent for a 2,000 square foot building is $5,000 a month</a:t>
            </a:r>
            <a:endParaRPr/>
          </a:p>
          <a:p>
            <a:pPr marL="457200" lvl="0" indent="-298450" algn="l" rtl="0">
              <a:spcBef>
                <a:spcPts val="0"/>
              </a:spcBef>
              <a:spcAft>
                <a:spcPts val="0"/>
              </a:spcAft>
              <a:buSzPts val="1100"/>
              <a:buChar char="•"/>
            </a:pPr>
            <a:r>
              <a:rPr lang="en-US"/>
              <a:t>Employees will cost around $5,000 a month, but this cost will be offset by our profits</a:t>
            </a:r>
            <a:endParaRPr/>
          </a:p>
          <a:p>
            <a:pPr marL="457200" lvl="0" indent="0" algn="l" rtl="0">
              <a:spcBef>
                <a:spcPts val="1000"/>
              </a:spcBef>
              <a:spcAft>
                <a:spcPts val="0"/>
              </a:spcAft>
              <a:buNone/>
            </a:pPr>
            <a:endParaRPr/>
          </a:p>
        </p:txBody>
      </p:sp>
      <p:sp>
        <p:nvSpPr>
          <p:cNvPr id="140" name="Google Shape;140;g2bf606f3628_0_6"/>
          <p:cNvSpPr txBox="1">
            <a:spLocks noGrp="1"/>
          </p:cNvSpPr>
          <p:nvPr>
            <p:ph type="body" idx="6"/>
          </p:nvPr>
        </p:nvSpPr>
        <p:spPr>
          <a:xfrm>
            <a:off x="4423625" y="4428450"/>
            <a:ext cx="6251700" cy="447600"/>
          </a:xfrm>
          <a:prstGeom prst="rect">
            <a:avLst/>
          </a:prstGeom>
        </p:spPr>
        <p:txBody>
          <a:bodyPr spcFirstLastPara="1" wrap="square" lIns="0" tIns="45700" rIns="91425" bIns="45700" anchor="ctr" anchorCtr="0">
            <a:noAutofit/>
          </a:bodyPr>
          <a:lstStyle/>
          <a:p>
            <a:pPr marL="0" lvl="0" indent="0" algn="l" rtl="0">
              <a:spcBef>
                <a:spcPts val="0"/>
              </a:spcBef>
              <a:spcAft>
                <a:spcPts val="0"/>
              </a:spcAft>
              <a:buNone/>
            </a:pPr>
            <a:r>
              <a:rPr lang="en-US"/>
              <a:t>Personnel Plan</a:t>
            </a:r>
            <a:endParaRPr/>
          </a:p>
        </p:txBody>
      </p:sp>
      <p:sp>
        <p:nvSpPr>
          <p:cNvPr id="141" name="Google Shape;141;g2bf606f3628_0_6"/>
          <p:cNvSpPr txBox="1"/>
          <p:nvPr/>
        </p:nvSpPr>
        <p:spPr>
          <a:xfrm>
            <a:off x="576150" y="4428450"/>
            <a:ext cx="2597100" cy="29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u="sng">
                <a:solidFill>
                  <a:schemeClr val="dk2"/>
                </a:solidFill>
                <a:latin typeface="Gill Sans"/>
                <a:ea typeface="Gill Sans"/>
                <a:cs typeface="Gill Sans"/>
                <a:sym typeface="Gill Sans"/>
              </a:rPr>
              <a:t>REVENUE STREAM:</a:t>
            </a:r>
            <a:endParaRPr sz="1200" u="sng">
              <a:solidFill>
                <a:schemeClr val="dk2"/>
              </a:solidFill>
              <a:latin typeface="Gill Sans"/>
              <a:ea typeface="Gill Sans"/>
              <a:cs typeface="Gill Sans"/>
              <a:sym typeface="Gill Sans"/>
            </a:endParaRPr>
          </a:p>
          <a:p>
            <a:pPr marL="0" lvl="0" indent="0" algn="l" rtl="0">
              <a:spcBef>
                <a:spcPts val="0"/>
              </a:spcBef>
              <a:spcAft>
                <a:spcPts val="0"/>
              </a:spcAft>
              <a:buNone/>
            </a:pPr>
            <a:endParaRPr sz="1200" u="sng">
              <a:solidFill>
                <a:srgbClr val="3F3F3F"/>
              </a:solidFill>
              <a:latin typeface="Gill Sans"/>
              <a:ea typeface="Gill Sans"/>
              <a:cs typeface="Gill Sans"/>
              <a:sym typeface="Gill Sans"/>
            </a:endParaRPr>
          </a:p>
          <a:p>
            <a:pPr marL="457200" lvl="0" indent="-304800" algn="l" rtl="0">
              <a:spcBef>
                <a:spcPts val="0"/>
              </a:spcBef>
              <a:spcAft>
                <a:spcPts val="0"/>
              </a:spcAft>
              <a:buClr>
                <a:srgbClr val="3F3F3F"/>
              </a:buClr>
              <a:buSzPts val="1200"/>
              <a:buFont typeface="Gill Sans"/>
              <a:buChar char="●"/>
            </a:pPr>
            <a:r>
              <a:rPr lang="en-US" sz="1200">
                <a:solidFill>
                  <a:srgbClr val="3F3F3F"/>
                </a:solidFill>
                <a:latin typeface="Gill Sans"/>
                <a:ea typeface="Gill Sans"/>
                <a:cs typeface="Gill Sans"/>
                <a:sym typeface="Gill Sans"/>
              </a:rPr>
              <a:t>Gyms in the area average around 500-1000 enrolled members in any given month</a:t>
            </a:r>
            <a:endParaRPr sz="1200">
              <a:solidFill>
                <a:srgbClr val="3F3F3F"/>
              </a:solidFill>
              <a:latin typeface="Gill Sans"/>
              <a:ea typeface="Gill Sans"/>
              <a:cs typeface="Gill Sans"/>
              <a:sym typeface="Gill Sans"/>
            </a:endParaRPr>
          </a:p>
          <a:p>
            <a:pPr marL="457200" lvl="0" indent="-304800" algn="l" rtl="0">
              <a:spcBef>
                <a:spcPts val="0"/>
              </a:spcBef>
              <a:spcAft>
                <a:spcPts val="0"/>
              </a:spcAft>
              <a:buClr>
                <a:srgbClr val="3F3F3F"/>
              </a:buClr>
              <a:buSzPts val="1200"/>
              <a:buFont typeface="Gill Sans"/>
              <a:buChar char="●"/>
            </a:pPr>
            <a:r>
              <a:rPr lang="en-US" sz="1200">
                <a:solidFill>
                  <a:srgbClr val="3F3F3F"/>
                </a:solidFill>
                <a:latin typeface="Gill Sans"/>
                <a:ea typeface="Gill Sans"/>
                <a:cs typeface="Gill Sans"/>
                <a:sym typeface="Gill Sans"/>
              </a:rPr>
              <a:t>This means memberships will pull in around $20,000-$30,000 monthly</a:t>
            </a:r>
            <a:endParaRPr sz="1200">
              <a:solidFill>
                <a:srgbClr val="3F3F3F"/>
              </a:solidFill>
              <a:latin typeface="Gill Sans"/>
              <a:ea typeface="Gill Sans"/>
              <a:cs typeface="Gill Sans"/>
              <a:sym typeface="Gill Sans"/>
            </a:endParaRPr>
          </a:p>
          <a:p>
            <a:pPr marL="457200" lvl="0" indent="-304800" algn="l" rtl="0">
              <a:spcBef>
                <a:spcPts val="0"/>
              </a:spcBef>
              <a:spcAft>
                <a:spcPts val="0"/>
              </a:spcAft>
              <a:buClr>
                <a:srgbClr val="3F3F3F"/>
              </a:buClr>
              <a:buSzPts val="1200"/>
              <a:buFont typeface="Gill Sans"/>
              <a:buChar char="●"/>
            </a:pPr>
            <a:r>
              <a:rPr lang="en-US" sz="1200">
                <a:solidFill>
                  <a:srgbClr val="3F3F3F"/>
                </a:solidFill>
                <a:latin typeface="Gill Sans"/>
                <a:ea typeface="Gill Sans"/>
                <a:cs typeface="Gill Sans"/>
                <a:sym typeface="Gill Sans"/>
              </a:rPr>
              <a:t>Some profits will be reinvested into the gym, further increasing our revenue stream when more people enroll </a:t>
            </a:r>
            <a:endParaRPr sz="1200">
              <a:solidFill>
                <a:srgbClr val="3F3F3F"/>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Office Theme">
  <a:themeElements>
    <a:clrScheme name="__typo">
      <a:dk1>
        <a:srgbClr val="000000"/>
      </a:dk1>
      <a:lt1>
        <a:srgbClr val="FFFFFF"/>
      </a:lt1>
      <a:dk2>
        <a:srgbClr val="017C8D"/>
      </a:dk2>
      <a:lt2>
        <a:srgbClr val="E7E6E6"/>
      </a:lt2>
      <a:accent1>
        <a:srgbClr val="017C8D"/>
      </a:accent1>
      <a:accent2>
        <a:srgbClr val="F6F5F1"/>
      </a:accent2>
      <a:accent3>
        <a:srgbClr val="FF7D41"/>
      </a:accent3>
      <a:accent4>
        <a:srgbClr val="AEABAB"/>
      </a:accent4>
      <a:accent5>
        <a:srgbClr val="009999"/>
      </a:accent5>
      <a:accent6>
        <a:srgbClr val="000000"/>
      </a:accent6>
      <a:hlink>
        <a:srgbClr val="009999"/>
      </a:hlink>
      <a:folHlink>
        <a:srgbClr val="E7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861</Words>
  <Application>Microsoft Office PowerPoint</Application>
  <PresentationFormat>Custom</PresentationFormat>
  <Paragraphs>69</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Century Gothic</vt:lpstr>
      <vt:lpstr>Gill Sans</vt:lpstr>
      <vt:lpstr>Arial</vt:lpstr>
      <vt:lpstr>Mulish</vt:lpstr>
      <vt:lpstr>Office Theme</vt:lpstr>
      <vt:lpstr>Fitness Made Simple</vt:lpstr>
      <vt:lpstr>Services</vt:lpstr>
      <vt:lpstr>EQUIPMENT</vt:lpstr>
      <vt:lpstr>PRICING</vt:lpstr>
      <vt:lpstr>MARKET ANALYSIS</vt:lpstr>
      <vt:lpstr>PowerPoint Presentation</vt:lpstr>
      <vt:lpstr>Costs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Talha Ikram</dc:creator>
  <cp:lastModifiedBy>talhaik99@gmail.com</cp:lastModifiedBy>
  <cp:revision>1</cp:revision>
  <dcterms:created xsi:type="dcterms:W3CDTF">2024-03-03T20:10:03Z</dcterms:created>
  <dcterms:modified xsi:type="dcterms:W3CDTF">2025-04-08T19:33:48Z</dcterms:modified>
</cp:coreProperties>
</file>